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37"/>
  </p:notesMasterIdLst>
  <p:sldIdLst>
    <p:sldId id="1090" r:id="rId3"/>
    <p:sldId id="295" r:id="rId4"/>
    <p:sldId id="1053" r:id="rId5"/>
    <p:sldId id="1054" r:id="rId6"/>
    <p:sldId id="1070" r:id="rId7"/>
    <p:sldId id="1071" r:id="rId8"/>
    <p:sldId id="1065" r:id="rId9"/>
    <p:sldId id="1067" r:id="rId10"/>
    <p:sldId id="1057" r:id="rId11"/>
    <p:sldId id="1073" r:id="rId12"/>
    <p:sldId id="1075" r:id="rId13"/>
    <p:sldId id="1076" r:id="rId14"/>
    <p:sldId id="1074" r:id="rId15"/>
    <p:sldId id="1077" r:id="rId16"/>
    <p:sldId id="1078" r:id="rId17"/>
    <p:sldId id="1079" r:id="rId18"/>
    <p:sldId id="1083" r:id="rId19"/>
    <p:sldId id="1080" r:id="rId20"/>
    <p:sldId id="1081" r:id="rId21"/>
    <p:sldId id="1082" r:id="rId22"/>
    <p:sldId id="1072" r:id="rId23"/>
    <p:sldId id="257" r:id="rId24"/>
    <p:sldId id="1061" r:id="rId25"/>
    <p:sldId id="1046" r:id="rId26"/>
    <p:sldId id="1047" r:id="rId27"/>
    <p:sldId id="1059" r:id="rId28"/>
    <p:sldId id="1087" r:id="rId29"/>
    <p:sldId id="1088" r:id="rId30"/>
    <p:sldId id="1089" r:id="rId31"/>
    <p:sldId id="1085" r:id="rId32"/>
    <p:sldId id="1086" r:id="rId33"/>
    <p:sldId id="1084" r:id="rId34"/>
    <p:sldId id="1066" r:id="rId35"/>
    <p:sldId id="10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FFFFFF"/>
    <a:srgbClr val="A0BACA"/>
    <a:srgbClr val="1EB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/>
    <p:restoredTop sz="94633"/>
  </p:normalViewPr>
  <p:slideViewPr>
    <p:cSldViewPr snapToGrid="0">
      <p:cViewPr varScale="1">
        <p:scale>
          <a:sx n="151" d="100"/>
          <a:sy n="151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4D252-D1EF-AD49-942C-4E92CAE2F333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4161B-68DF-BC4D-B828-600649CC0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9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6CC3EDCD-CD37-78B4-F905-18C613A3B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>
            <a:extLst>
              <a:ext uri="{FF2B5EF4-FFF2-40B4-BE49-F238E27FC236}">
                <a16:creationId xmlns:a16="http://schemas.microsoft.com/office/drawing/2014/main" id="{CD7227FA-AAEB-86B1-5054-2EC4FF255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5150" y="4530400"/>
            <a:ext cx="5801350" cy="429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>
            <a:extLst>
              <a:ext uri="{FF2B5EF4-FFF2-40B4-BE49-F238E27FC236}">
                <a16:creationId xmlns:a16="http://schemas.microsoft.com/office/drawing/2014/main" id="{20477792-233A-7D97-DF3A-A4F155C85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47675" y="715963"/>
            <a:ext cx="6356350" cy="35766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741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DC80DF12-505C-72FD-5108-298B7ED57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0A019307-3E6F-F25E-C496-8B24CC69B1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747E031E-057B-68AC-A052-9F2E281349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186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184ECC2-FE6E-C3B5-6A79-DC28F228C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818B37B3-07C8-8004-CD83-8A974ADC73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DBB84BDC-B9E1-ACE9-56AF-13DEDE8F17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834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0F13B5F2-400F-347E-CC83-333DC77B1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AF3B627F-C58D-D065-34EE-4311F1E55E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82355753-3C2A-4F8D-91AD-CAB83F3F9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724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8E57CA9-A0A3-DEFF-5FA3-EEA97A68A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5AA5C489-FAF8-14A9-6CB2-F3CF5C1EE2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83BB774D-D4E1-7927-B37D-1839669E89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81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016D864-2AF7-0B78-8C65-D2BA187E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E94B82CC-C3DD-F695-2B5A-86F346F3FE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C150E1EC-5F7D-8B4D-4115-2011FB9045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259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8876876-D01F-891C-B68D-BC3E3D261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3CBE3EA4-FFDE-ECA8-029E-F9355588F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A33E86B7-4BD0-A4A6-A159-A793E0F16D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087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DB3CFC9-ADAC-172A-FEF1-C9096D9D5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05D45FFC-4327-DA94-2FA3-75D634AD40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0530E37E-A1A9-DBA0-17A5-D1B901A65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27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948EB3AD-DDEA-913E-B224-BDE44149A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CF800ED7-2B93-4123-539C-E3AEC2857C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B89810DE-59E4-5274-C1A7-246DA975E8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985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FECF3934-980E-A161-565D-F18AADD50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6c2a52386_1_181:notes">
            <a:extLst>
              <a:ext uri="{FF2B5EF4-FFF2-40B4-BE49-F238E27FC236}">
                <a16:creationId xmlns:a16="http://schemas.microsoft.com/office/drawing/2014/main" id="{28FF140C-10F9-1272-D233-F3EE4F16A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g356c2a52386_1_181:notes">
            <a:extLst>
              <a:ext uri="{FF2B5EF4-FFF2-40B4-BE49-F238E27FC236}">
                <a16:creationId xmlns:a16="http://schemas.microsoft.com/office/drawing/2014/main" id="{BC2B2732-507C-9F90-BD8D-623D2B1B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669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5B5EEED4-D69D-E49E-3F93-4DD87BB21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1E3865AD-CE97-C722-9EAC-FFE6F5E27B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0058F9E8-C2AC-3448-828C-4328AF4107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66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725150" y="4530400"/>
            <a:ext cx="5801350" cy="429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7675" y="715963"/>
            <a:ext cx="6356350" cy="35766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6c2a52386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g356c2a52386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B066DAD0-11F2-6042-FFCC-8FAFADFF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CE77B09A-F085-0A8E-1E04-BDF47A932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1FE6FCFE-9739-E646-53D2-D9EEE7116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174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5E8A4CA-470C-C386-AC26-3B23CBAEE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E9B65FF1-1F9C-824A-8D6B-998D3D2FA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4C58BB95-1C6D-AC6B-822A-F1E5A3E49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408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D485F4BD-0662-C1F1-CEDF-C40A9E4EA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A9C7908A-FF70-AE8F-C773-C6B5ABAC4A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6A88DB1D-728C-E88B-1D11-5873606FE4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538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BA58574A-0BCC-BE37-21F7-65DA666FF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D0626554-2635-4CC2-DC00-6388A07A7E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05DE8943-9417-635F-704F-48D5CEEB90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199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B3A25148-3D2D-B6EE-6295-1B341EF7E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DF8B1E3D-A48F-BD5B-C1B8-65BEE8C6E2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57A65794-643E-B6BC-9D40-8CE3D289B7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89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750126AF-4C69-EDAD-EB4D-7EBE64F6F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9867495D-328B-B79E-1EE0-8DC58CFCA2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0C994C87-697F-0BED-0112-DF3E8A5D1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3708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7AFE752-8E6D-97FF-1385-17A8BC5D3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D5C059E5-9532-0DD0-9554-C942DE6256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525ACA7D-9A8E-4192-A4E4-51A5EC78DC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322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9091A2BF-5095-E4E0-327F-530D99FB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6c2a52386_1_181:notes">
            <a:extLst>
              <a:ext uri="{FF2B5EF4-FFF2-40B4-BE49-F238E27FC236}">
                <a16:creationId xmlns:a16="http://schemas.microsoft.com/office/drawing/2014/main" id="{B88EDDE8-2939-AFA0-8539-6B312443E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g356c2a52386_1_181:notes">
            <a:extLst>
              <a:ext uri="{FF2B5EF4-FFF2-40B4-BE49-F238E27FC236}">
                <a16:creationId xmlns:a16="http://schemas.microsoft.com/office/drawing/2014/main" id="{51C3FF6A-A529-3867-2FBE-DF0D00770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40756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FCCCAB2A-6EF2-05A5-39F0-142CB26E0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6c2a52386_1_181:notes">
            <a:extLst>
              <a:ext uri="{FF2B5EF4-FFF2-40B4-BE49-F238E27FC236}">
                <a16:creationId xmlns:a16="http://schemas.microsoft.com/office/drawing/2014/main" id="{2ACE63CC-D6DD-2A8D-ABBB-B6AA433F2C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g356c2a52386_1_181:notes">
            <a:extLst>
              <a:ext uri="{FF2B5EF4-FFF2-40B4-BE49-F238E27FC236}">
                <a16:creationId xmlns:a16="http://schemas.microsoft.com/office/drawing/2014/main" id="{3D9DC7D1-46D8-1828-6E5C-BA18C101B6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9723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6A471FC8-BC7E-4EBB-591C-9E0C0956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c3f1a739_0_2073:notes">
            <a:extLst>
              <a:ext uri="{FF2B5EF4-FFF2-40B4-BE49-F238E27FC236}">
                <a16:creationId xmlns:a16="http://schemas.microsoft.com/office/drawing/2014/main" id="{75BDFA20-AD55-5198-48DF-1020319FD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56c3f1a739_0_2073:notes">
            <a:extLst>
              <a:ext uri="{FF2B5EF4-FFF2-40B4-BE49-F238E27FC236}">
                <a16:creationId xmlns:a16="http://schemas.microsoft.com/office/drawing/2014/main" id="{D06FC3B5-316B-D450-0C15-982A218756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772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87B37547-B006-7A83-6850-5A0F7912A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6c2a52386_1_181:notes">
            <a:extLst>
              <a:ext uri="{FF2B5EF4-FFF2-40B4-BE49-F238E27FC236}">
                <a16:creationId xmlns:a16="http://schemas.microsoft.com/office/drawing/2014/main" id="{098988BB-E334-1C22-317B-9BC1A25AF9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g356c2a52386_1_181:notes">
            <a:extLst>
              <a:ext uri="{FF2B5EF4-FFF2-40B4-BE49-F238E27FC236}">
                <a16:creationId xmlns:a16="http://schemas.microsoft.com/office/drawing/2014/main" id="{5FDBFDF3-C500-8519-99F1-788AB92510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1231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0260849D-925B-CF01-06C5-181124E3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c3f1a739_0_2073:notes">
            <a:extLst>
              <a:ext uri="{FF2B5EF4-FFF2-40B4-BE49-F238E27FC236}">
                <a16:creationId xmlns:a16="http://schemas.microsoft.com/office/drawing/2014/main" id="{82D67F1C-F39D-A102-6BA4-12666B793D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56c3f1a739_0_2073:notes">
            <a:extLst>
              <a:ext uri="{FF2B5EF4-FFF2-40B4-BE49-F238E27FC236}">
                <a16:creationId xmlns:a16="http://schemas.microsoft.com/office/drawing/2014/main" id="{A2569BA2-C4EA-7ED2-7538-582971925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08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701D43F-BD50-E6B3-952B-0BFC0A699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>
            <a:extLst>
              <a:ext uri="{FF2B5EF4-FFF2-40B4-BE49-F238E27FC236}">
                <a16:creationId xmlns:a16="http://schemas.microsoft.com/office/drawing/2014/main" id="{AA6839C2-968B-9465-7237-EFF866352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7" name="Google Shape;107;g356c3f1a739_0_2063:notes">
            <a:extLst>
              <a:ext uri="{FF2B5EF4-FFF2-40B4-BE49-F238E27FC236}">
                <a16:creationId xmlns:a16="http://schemas.microsoft.com/office/drawing/2014/main" id="{1CA94566-BCDC-BD3F-14CC-F53A7E332B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5521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9DA12C69-DE84-1796-7C70-0FFE304D3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6c2a52386_1_181:notes">
            <a:extLst>
              <a:ext uri="{FF2B5EF4-FFF2-40B4-BE49-F238E27FC236}">
                <a16:creationId xmlns:a16="http://schemas.microsoft.com/office/drawing/2014/main" id="{916B0503-ED1B-D9D0-6124-B7938A1BB2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g356c2a52386_1_181:notes">
            <a:extLst>
              <a:ext uri="{FF2B5EF4-FFF2-40B4-BE49-F238E27FC236}">
                <a16:creationId xmlns:a16="http://schemas.microsoft.com/office/drawing/2014/main" id="{1C385265-5940-E4ED-EB99-438D42BA63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1989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8654683-849C-779C-1F37-985687263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28C8935E-9BEE-AA94-A6C2-22055F137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65CF914D-0B53-C6EE-0D95-5979CB076D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261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B0A4DE5-BEE7-30EC-24C4-3D2E9A50F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FC146BAF-85EB-E552-921C-2C60B31847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C1B2811D-4283-3410-D1AA-2BC9596E36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589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B79D8985-8FC2-1462-4D85-9D4FB97A7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294B0EE9-2E1E-AE67-338D-C113B4F9C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67BC0761-4E96-FAC9-2415-048872E644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23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8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4"/>
          </p:nvPr>
        </p:nvSpPr>
        <p:spPr>
          <a:xfrm>
            <a:off x="8903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550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2"/>
          </p:nvPr>
        </p:nvSpPr>
        <p:spPr>
          <a:xfrm>
            <a:off x="800064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3"/>
          </p:nvPr>
        </p:nvSpPr>
        <p:spPr>
          <a:xfrm>
            <a:off x="975276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4"/>
          </p:nvPr>
        </p:nvSpPr>
        <p:spPr>
          <a:xfrm>
            <a:off x="624852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5"/>
          </p:nvPr>
        </p:nvSpPr>
        <p:spPr>
          <a:xfrm>
            <a:off x="800064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6"/>
          </p:nvPr>
        </p:nvSpPr>
        <p:spPr>
          <a:xfrm>
            <a:off x="975276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873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C75D-DE87-8B11-F907-5A4244384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96183-D23D-0AC5-239F-B7358460F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C3065-8F17-40B6-1E07-2B5FE02F2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83F1-BF6E-4A98-8153-BAC9ABDE7CE3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FBA9-E7AA-ADD5-71F4-E1758364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CF530-E02E-2FDE-C5B8-0F7F8BFC8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84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F674-880A-A907-A3A1-6E09E351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1E15-694E-CED7-080C-5EBA69B6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254F-A2B7-7CEC-9255-6A40038B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6E92-E5C8-4FF8-B2BE-A516F6A1724E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2F81-7010-0787-D889-5C3913FD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CC6E8-B3D1-7168-D887-4BC5B3DF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8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966B-053B-9951-2E7B-55A5B51B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BB954-78BF-46AC-FE6E-B9ED5150F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59667-ECB6-C63A-5C30-79FB1404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B232-C681-46A2-B21F-2BD21E9CA134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D43B-6CAD-4BB6-0755-50138E75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EBB57-C510-69F5-ED60-EFF59F86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6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01-A478-7D2D-50E8-F0185AE6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51C8D-E64A-1B26-4B6F-47E4FD982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34BC6-86B1-580B-0E3F-610552ED1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BEF7B-6074-80A4-91D0-C4695BC5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E26E-66F9-4E5F-9E07-CA7CDB200281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BA9F-AF81-7B55-E7BC-FECDCDED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824B0-5FA0-7B9E-8A20-E5A5E8EF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83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83B3-5D3F-C5E8-549A-0EBB6CB3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955B-BA50-CE2A-7D22-62D5C5717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5D05C-BEBA-0E1F-52E2-2614B7E25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F3774-2CB6-32B0-A092-0636378B4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F5F76-904E-3A82-7E11-04F7B4E94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6E6B9E-48B5-FC70-5FA6-95958172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A01C-F286-49E7-998E-3D5BB613F99A}" type="datetimeFigureOut">
              <a:rPr lang="en-US" smtClean="0"/>
              <a:t>9/9/25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1FF01-A7FE-3603-BE56-04C48ADF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BDDA5-0A29-F2B1-2744-40EA3CB9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49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3ED6-E625-49DA-DE7E-146B2D9A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F4D5A-D4EF-966C-F1C0-C6FCCFDD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2C0A-F771-42D9-AAB0-90C3A2B0FEAD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3B763-1038-5A6C-1BFA-E2D573B6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3D9FD-EFE5-54C6-6147-D5EAA47A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87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610B5-4A5F-40A9-15F0-966539C7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A270-409D-4410-9649-B7481576446C}" type="datetimeFigureOut">
              <a:rPr lang="en-US" smtClean="0"/>
              <a:t>9/9/25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F9FF1-A92E-72F6-E450-5F7EE835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ACECF-C3E4-865E-F899-D7AC18AD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6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A646-0338-98C5-7218-4B3978FA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F8D2-69AC-5B2C-13C3-23CA52024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A13D5-E137-AECF-3C21-8AFCB7E05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4DC89-C41D-763C-65B3-C814238D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0AA3-798A-4433-8927-6E115914B6EF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80D9B-3DB5-09E1-25F2-2A66FA3A5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7CAA7-D1DC-1B53-732D-29619CDA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2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618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CBF4-2BE3-B871-662B-0C46F28F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56FCE-B35E-E8B8-31BB-E8E069579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E4762-59AF-2C07-0CC8-4472BC528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93FF6-B97C-84EB-6ED6-FD31B767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2871-0F85-43DC-99D7-CA8E7437E2EC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62D9-E567-1C6B-197A-45B1B655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54C97-D20C-EFF4-B24E-682A3D3D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57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9C85F-8B5D-D5B8-0793-7E6B9735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A4287-4417-3307-40D1-5EEE6F54B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580B2-C6AE-99F6-6ED5-1A2903F6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E5A2-57A1-4629-B29D-D386573AF9F3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6A700-03A4-BD6F-F8D0-84D42C14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33AE0-D017-BF1B-CC7A-210A217F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4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48F7-0B52-3ED0-6253-767A5F316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F34B5-CC69-B5D2-10AD-6DB231EC3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1399F-E412-B30E-754E-AFC8EAB6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485-1B57-41B4-A998-97848CC136C2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7DCAF-1ACC-2FE2-342F-93459181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240D-F04E-BD9B-5808-342698BB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14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370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1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6248520" y="365040"/>
            <a:ext cx="518112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102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53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3"/>
          </p:nvPr>
        </p:nvSpPr>
        <p:spPr>
          <a:xfrm>
            <a:off x="8903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99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69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24852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3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356520"/>
            <a:ext cx="12191760" cy="499680"/>
          </a:xfrm>
          <a:prstGeom prst="rect">
            <a:avLst/>
          </a:prstGeom>
          <a:solidFill>
            <a:srgbClr val="747678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20160" y="6507360"/>
            <a:ext cx="1067040" cy="21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4600" y="6440040"/>
            <a:ext cx="1827000" cy="33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15">
            <a:alphaModFix/>
          </a:blip>
          <a:srcRect b="122"/>
          <a:stretch/>
        </p:blipFill>
        <p:spPr>
          <a:xfrm>
            <a:off x="0" y="0"/>
            <a:ext cx="1219968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14680" y="6202080"/>
            <a:ext cx="1462680" cy="2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09480" y="2286000"/>
            <a:ext cx="8226000" cy="136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820440" y="4981320"/>
            <a:ext cx="1767240" cy="7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38200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2E774-3D6C-497C-537D-4998FE97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B2825-B82A-FBD5-0A83-0BFB04E98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E6920-3D6E-7C5A-8F47-7201EC6A9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57DF4D-D974-434D-9D64-40B7405DF5F0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A7C17-A804-9230-95FE-68A50E88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11D61-7971-6BE4-A8BD-C78BA6D40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8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.nrp-nautilus.io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hyperlink" Target="https://nrp.ai/documentation/userdocs/coder/coder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hyperlink" Target="https://docs.nationalresearchplatform.org/userdocs/coder/coder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rp.ai/trainin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rp.ai/documentation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rp.ai/namespaces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-west.nrp-nautilus.io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hyperlink" Target="https://nrp.ai/documentation/userdocs/jupyter/jupyterhub-service/" TargetMode="External"/><Relationship Id="rId4" Type="http://schemas.openxmlformats.org/officeDocument/2006/relationships/hyperlink" Target="https://jupyterhub-east.nrp-nautilus.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2CC1D2C8-54FA-1695-D9BE-70DBC619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>
            <a:extLst>
              <a:ext uri="{FF2B5EF4-FFF2-40B4-BE49-F238E27FC236}">
                <a16:creationId xmlns:a16="http://schemas.microsoft.com/office/drawing/2014/main" id="{8AFBC77A-0745-720C-CBE3-47D6BDB99B58}"/>
              </a:ext>
            </a:extLst>
          </p:cNvPr>
          <p:cNvSpPr txBox="1"/>
          <p:nvPr/>
        </p:nvSpPr>
        <p:spPr>
          <a:xfrm>
            <a:off x="160867" y="1895929"/>
            <a:ext cx="11836400" cy="258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Welcome Everyone!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6000" b="1" kern="0" dirty="0">
                <a:solidFill>
                  <a:srgbClr val="FFFFFF"/>
                </a:solidFill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We’ll be starting at 10:05 AM PDT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Open Sans"/>
              <a:cs typeface="Teko SemiBold"/>
              <a:sym typeface="Arial"/>
            </a:endParaRPr>
          </a:p>
        </p:txBody>
      </p:sp>
      <p:pic>
        <p:nvPicPr>
          <p:cNvPr id="159" name="Google Shape;159;p28">
            <a:extLst>
              <a:ext uri="{FF2B5EF4-FFF2-40B4-BE49-F238E27FC236}">
                <a16:creationId xmlns:a16="http://schemas.microsoft.com/office/drawing/2014/main" id="{AC72AA31-F404-01D2-27FE-8A85086D27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415" y="235181"/>
            <a:ext cx="5240392" cy="147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>
            <a:extLst>
              <a:ext uri="{FF2B5EF4-FFF2-40B4-BE49-F238E27FC236}">
                <a16:creationId xmlns:a16="http://schemas.microsoft.com/office/drawing/2014/main" id="{98A9D3AF-78DE-0B75-91DE-F4E288D3C2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4700" y="4445464"/>
            <a:ext cx="1412250" cy="259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46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B1DB217-A18B-C1C8-E9F3-3B864EB83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7F2091BC-7192-1D53-CC71-6D6049242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endParaRPr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B47E5ED-A1BA-5047-2297-4BF8B1595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766" y="1469453"/>
            <a:ext cx="9406467" cy="2853295"/>
          </a:xfrm>
          <a:prstGeom prst="rect">
            <a:avLst/>
          </a:prstGeom>
        </p:spPr>
      </p:pic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1F045FB2-F55A-8319-26F6-310B48002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4492" y="3737471"/>
            <a:ext cx="1170554" cy="1170554"/>
          </a:xfrm>
          <a:prstGeom prst="rect">
            <a:avLst/>
          </a:prstGeom>
        </p:spPr>
      </p:pic>
      <p:sp>
        <p:nvSpPr>
          <p:cNvPr id="14" name="Up Arrow Callout 13">
            <a:extLst>
              <a:ext uri="{FF2B5EF4-FFF2-40B4-BE49-F238E27FC236}">
                <a16:creationId xmlns:a16="http://schemas.microsoft.com/office/drawing/2014/main" id="{7AA56DCB-CD65-4C89-4AA2-95274620EE99}"/>
              </a:ext>
            </a:extLst>
          </p:cNvPr>
          <p:cNvSpPr/>
          <p:nvPr/>
        </p:nvSpPr>
        <p:spPr>
          <a:xfrm>
            <a:off x="3942712" y="5364412"/>
            <a:ext cx="1894113" cy="1461506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7323B81E-2504-0457-63AE-07D6141AF7B9}"/>
              </a:ext>
            </a:extLst>
          </p:cNvPr>
          <p:cNvSpPr/>
          <p:nvPr/>
        </p:nvSpPr>
        <p:spPr>
          <a:xfrm>
            <a:off x="7493916" y="5364412"/>
            <a:ext cx="1894113" cy="1461506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atabase with solid fill">
            <a:extLst>
              <a:ext uri="{FF2B5EF4-FFF2-40B4-BE49-F238E27FC236}">
                <a16:creationId xmlns:a16="http://schemas.microsoft.com/office/drawing/2014/main" id="{8BDAC108-8B99-9756-C2D7-D2A200DB0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83772" y="5921569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D26014-A748-20BA-630F-DEA1FA4F38DE}"/>
              </a:ext>
            </a:extLst>
          </p:cNvPr>
          <p:cNvSpPr txBox="1"/>
          <p:nvPr/>
        </p:nvSpPr>
        <p:spPr>
          <a:xfrm>
            <a:off x="3552032" y="4908025"/>
            <a:ext cx="279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Worker/Compute Node</a:t>
            </a:r>
          </a:p>
        </p:txBody>
      </p:sp>
      <p:pic>
        <p:nvPicPr>
          <p:cNvPr id="18" name="Graphic 17" descr="Server with solid fill">
            <a:extLst>
              <a:ext uri="{FF2B5EF4-FFF2-40B4-BE49-F238E27FC236}">
                <a16:creationId xmlns:a16="http://schemas.microsoft.com/office/drawing/2014/main" id="{F3EADE00-C6F8-8F90-4ABE-E666914C9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5696" y="3737471"/>
            <a:ext cx="1170554" cy="11705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282321D-6D4A-8A87-189A-2D25296EF3EA}"/>
              </a:ext>
            </a:extLst>
          </p:cNvPr>
          <p:cNvSpPr txBox="1"/>
          <p:nvPr/>
        </p:nvSpPr>
        <p:spPr>
          <a:xfrm>
            <a:off x="7103236" y="4908025"/>
            <a:ext cx="2798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Storage Node</a:t>
            </a:r>
          </a:p>
        </p:txBody>
      </p:sp>
      <p:pic>
        <p:nvPicPr>
          <p:cNvPr id="23" name="Graphic 22" descr="Remote learning science with solid fill">
            <a:extLst>
              <a:ext uri="{FF2B5EF4-FFF2-40B4-BE49-F238E27FC236}">
                <a16:creationId xmlns:a16="http://schemas.microsoft.com/office/drawing/2014/main" id="{7F3D6572-6A81-F6C2-1FA9-CF01447D47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32568" y="5943600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030E9A-C4AB-4B88-3099-656A16582F7D}"/>
              </a:ext>
            </a:extLst>
          </p:cNvPr>
          <p:cNvCxnSpPr/>
          <p:nvPr/>
        </p:nvCxnSpPr>
        <p:spPr>
          <a:xfrm>
            <a:off x="5346968" y="6378769"/>
            <a:ext cx="276288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5732B6-9BC9-5ED0-C305-329DA1E85362}"/>
              </a:ext>
            </a:extLst>
          </p:cNvPr>
          <p:cNvSpPr txBox="1"/>
          <p:nvPr/>
        </p:nvSpPr>
        <p:spPr>
          <a:xfrm>
            <a:off x="8767543" y="6448580"/>
            <a:ext cx="2455628" cy="261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5GB in West Region (US West Coast)</a:t>
            </a:r>
          </a:p>
        </p:txBody>
      </p:sp>
    </p:spTree>
    <p:extLst>
      <p:ext uri="{BB962C8B-B14F-4D97-AF65-F5344CB8AC3E}">
        <p14:creationId xmlns:p14="http://schemas.microsoft.com/office/powerpoint/2010/main" val="241964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261AE3A-C8EE-0A5D-A244-FA864AA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9D0D9335-DCE4-9960-F825-0C4A4DAFC2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endParaRPr dirty="0"/>
          </a:p>
        </p:txBody>
      </p:sp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73D1EB71-39A8-CD4D-6381-DE90DD5C1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631" y="2953699"/>
            <a:ext cx="1170554" cy="1170554"/>
          </a:xfrm>
          <a:prstGeom prst="rect">
            <a:avLst/>
          </a:prstGeom>
        </p:spPr>
      </p:pic>
      <p:sp>
        <p:nvSpPr>
          <p:cNvPr id="14" name="Up Arrow Callout 13">
            <a:extLst>
              <a:ext uri="{FF2B5EF4-FFF2-40B4-BE49-F238E27FC236}">
                <a16:creationId xmlns:a16="http://schemas.microsoft.com/office/drawing/2014/main" id="{2CE40BF8-DBD4-CEEE-1AD2-F4E22EEEEAB3}"/>
              </a:ext>
            </a:extLst>
          </p:cNvPr>
          <p:cNvSpPr/>
          <p:nvPr/>
        </p:nvSpPr>
        <p:spPr>
          <a:xfrm>
            <a:off x="3942712" y="5364412"/>
            <a:ext cx="1894113" cy="1461506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Remote learning science with solid fill">
            <a:extLst>
              <a:ext uri="{FF2B5EF4-FFF2-40B4-BE49-F238E27FC236}">
                <a16:creationId xmlns:a16="http://schemas.microsoft.com/office/drawing/2014/main" id="{003320FB-02BD-AA97-CC47-F902E5FF3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2568" y="5943600"/>
            <a:ext cx="914400" cy="914400"/>
          </a:xfrm>
          <a:prstGeom prst="rect">
            <a:avLst/>
          </a:prstGeom>
        </p:spPr>
      </p:pic>
      <p:pic>
        <p:nvPicPr>
          <p:cNvPr id="5" name="Graphic 4" descr="Server with solid fill">
            <a:extLst>
              <a:ext uri="{FF2B5EF4-FFF2-40B4-BE49-F238E27FC236}">
                <a16:creationId xmlns:a16="http://schemas.microsoft.com/office/drawing/2014/main" id="{4E1344B0-C005-E9AB-7A8E-66839D25C2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4491" y="4130599"/>
            <a:ext cx="1170554" cy="1170554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08B52993-B190-C4F1-16E0-2AC7066AE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2032" y="2123565"/>
            <a:ext cx="1170554" cy="1170554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41106474-940C-A9FC-81B4-19931121C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327431"/>
            <a:ext cx="1170554" cy="1170554"/>
          </a:xfrm>
          <a:prstGeom prst="rect">
            <a:avLst/>
          </a:prstGeo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04922627-E4D5-8700-D9EA-8775FC4D1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9116" y="3198556"/>
            <a:ext cx="1170554" cy="1170554"/>
          </a:xfrm>
          <a:prstGeom prst="rect">
            <a:avLst/>
          </a:prstGeom>
        </p:spPr>
      </p:pic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962529C3-6A3E-A053-C3D7-98B5DC2AA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2517" y="2368422"/>
            <a:ext cx="1170554" cy="1170554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07D91EEA-102D-A124-2049-A02B8B202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8685" y="2572288"/>
            <a:ext cx="1170554" cy="1170554"/>
          </a:xfrm>
          <a:prstGeom prst="rect">
            <a:avLst/>
          </a:prstGeom>
        </p:spPr>
      </p:pic>
      <p:pic>
        <p:nvPicPr>
          <p:cNvPr id="13" name="Graphic 12" descr="Server with solid fill">
            <a:extLst>
              <a:ext uri="{FF2B5EF4-FFF2-40B4-BE49-F238E27FC236}">
                <a16:creationId xmlns:a16="http://schemas.microsoft.com/office/drawing/2014/main" id="{445AFA60-BDAF-3A03-8907-39A20813C2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0254" y="4801987"/>
            <a:ext cx="1170554" cy="1170554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64264798-D08B-3C01-64E9-CE2BD2CBC4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8523" y="3746587"/>
            <a:ext cx="1170554" cy="1170554"/>
          </a:xfrm>
          <a:prstGeom prst="rect">
            <a:avLst/>
          </a:prstGeom>
        </p:spPr>
      </p:pic>
      <p:pic>
        <p:nvPicPr>
          <p:cNvPr id="20" name="Graphic 19" descr="Server with solid fill">
            <a:extLst>
              <a:ext uri="{FF2B5EF4-FFF2-40B4-BE49-F238E27FC236}">
                <a16:creationId xmlns:a16="http://schemas.microsoft.com/office/drawing/2014/main" id="{0B5DB9DD-962F-DAAC-49A0-752555F400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4693" y="4216710"/>
            <a:ext cx="1170554" cy="1170554"/>
          </a:xfrm>
          <a:prstGeom prst="rect">
            <a:avLst/>
          </a:prstGeom>
        </p:spPr>
      </p:pic>
      <p:pic>
        <p:nvPicPr>
          <p:cNvPr id="21" name="Graphic 20" descr="Server with solid fill">
            <a:extLst>
              <a:ext uri="{FF2B5EF4-FFF2-40B4-BE49-F238E27FC236}">
                <a16:creationId xmlns:a16="http://schemas.microsoft.com/office/drawing/2014/main" id="{30728B09-44B9-D960-3A35-F1FE88F6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077" y="5608506"/>
            <a:ext cx="1170554" cy="1170554"/>
          </a:xfrm>
          <a:prstGeom prst="rect">
            <a:avLst/>
          </a:prstGeom>
        </p:spPr>
      </p:pic>
      <p:pic>
        <p:nvPicPr>
          <p:cNvPr id="22" name="Graphic 21" descr="Server with solid fill">
            <a:extLst>
              <a:ext uri="{FF2B5EF4-FFF2-40B4-BE49-F238E27FC236}">
                <a16:creationId xmlns:a16="http://schemas.microsoft.com/office/drawing/2014/main" id="{F3E5FC79-F964-8F20-B6EF-6B4A8C6CF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478" y="4778372"/>
            <a:ext cx="1170554" cy="1170554"/>
          </a:xfrm>
          <a:prstGeom prst="rect">
            <a:avLst/>
          </a:prstGeom>
        </p:spPr>
      </p:pic>
      <p:pic>
        <p:nvPicPr>
          <p:cNvPr id="24" name="Graphic 23" descr="Server with solid fill">
            <a:extLst>
              <a:ext uri="{FF2B5EF4-FFF2-40B4-BE49-F238E27FC236}">
                <a16:creationId xmlns:a16="http://schemas.microsoft.com/office/drawing/2014/main" id="{9260510B-6F49-A45D-6B74-BC173A47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32354" y="4982238"/>
            <a:ext cx="1170554" cy="1170554"/>
          </a:xfrm>
          <a:prstGeom prst="rect">
            <a:avLst/>
          </a:prstGeom>
        </p:spPr>
      </p:pic>
      <p:pic>
        <p:nvPicPr>
          <p:cNvPr id="27" name="Graphic 26" descr="Server with solid fill">
            <a:extLst>
              <a:ext uri="{FF2B5EF4-FFF2-40B4-BE49-F238E27FC236}">
                <a16:creationId xmlns:a16="http://schemas.microsoft.com/office/drawing/2014/main" id="{F98DC214-823F-2051-B45A-B99CAF16E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3123" y="1803640"/>
            <a:ext cx="1170554" cy="1170554"/>
          </a:xfrm>
          <a:prstGeom prst="rect">
            <a:avLst/>
          </a:prstGeom>
        </p:spPr>
      </p:pic>
      <p:pic>
        <p:nvPicPr>
          <p:cNvPr id="28" name="Graphic 27" descr="Server with solid fill">
            <a:extLst>
              <a:ext uri="{FF2B5EF4-FFF2-40B4-BE49-F238E27FC236}">
                <a16:creationId xmlns:a16="http://schemas.microsoft.com/office/drawing/2014/main" id="{EE28ED7E-2C3A-E64E-0905-50F97202C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26524" y="973506"/>
            <a:ext cx="1170554" cy="1170554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1295C653-ADD8-6BE1-31F0-BFE06CF28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2692" y="1177372"/>
            <a:ext cx="1170554" cy="1170554"/>
          </a:xfrm>
          <a:prstGeom prst="rect">
            <a:avLst/>
          </a:prstGeom>
        </p:spPr>
      </p:pic>
      <p:pic>
        <p:nvPicPr>
          <p:cNvPr id="30" name="Graphic 29" descr="Server with solid fill">
            <a:extLst>
              <a:ext uri="{FF2B5EF4-FFF2-40B4-BE49-F238E27FC236}">
                <a16:creationId xmlns:a16="http://schemas.microsoft.com/office/drawing/2014/main" id="{AED84216-7C3F-8781-BE3B-98E8D1B09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7037" y="1090129"/>
            <a:ext cx="1170554" cy="1170554"/>
          </a:xfrm>
          <a:prstGeom prst="rect">
            <a:avLst/>
          </a:prstGeom>
        </p:spPr>
      </p:pic>
      <p:pic>
        <p:nvPicPr>
          <p:cNvPr id="31" name="Graphic 30" descr="Server with solid fill">
            <a:extLst>
              <a:ext uri="{FF2B5EF4-FFF2-40B4-BE49-F238E27FC236}">
                <a16:creationId xmlns:a16="http://schemas.microsoft.com/office/drawing/2014/main" id="{23D61EA5-9735-5B7D-9150-8D15B211B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0438" y="259995"/>
            <a:ext cx="1170554" cy="1170554"/>
          </a:xfrm>
          <a:prstGeom prst="rect">
            <a:avLst/>
          </a:prstGeom>
        </p:spPr>
      </p:pic>
      <p:pic>
        <p:nvPicPr>
          <p:cNvPr id="32" name="Graphic 31" descr="Server with solid fill">
            <a:extLst>
              <a:ext uri="{FF2B5EF4-FFF2-40B4-BE49-F238E27FC236}">
                <a16:creationId xmlns:a16="http://schemas.microsoft.com/office/drawing/2014/main" id="{B52CBA62-2F04-7069-E986-F0A5F132D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6606" y="463861"/>
            <a:ext cx="1170554" cy="11705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2A44143-1924-B70E-629E-1C506820AC02}"/>
              </a:ext>
            </a:extLst>
          </p:cNvPr>
          <p:cNvSpPr txBox="1"/>
          <p:nvPr/>
        </p:nvSpPr>
        <p:spPr>
          <a:xfrm>
            <a:off x="941300" y="6640560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F8EDAD-19F2-E36A-BEB5-E96037DE3A92}"/>
              </a:ext>
            </a:extLst>
          </p:cNvPr>
          <p:cNvSpPr txBox="1"/>
          <p:nvPr/>
        </p:nvSpPr>
        <p:spPr>
          <a:xfrm>
            <a:off x="-598048" y="6095165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DA56CC-998B-2B46-51F9-484221154FBB}"/>
              </a:ext>
            </a:extLst>
          </p:cNvPr>
          <p:cNvSpPr txBox="1"/>
          <p:nvPr/>
        </p:nvSpPr>
        <p:spPr>
          <a:xfrm>
            <a:off x="645201" y="3428735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Mem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5191B3-03E9-9D97-2599-5BF135C5CBF4}"/>
              </a:ext>
            </a:extLst>
          </p:cNvPr>
          <p:cNvSpPr txBox="1"/>
          <p:nvPr/>
        </p:nvSpPr>
        <p:spPr>
          <a:xfrm>
            <a:off x="2119947" y="4017057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92100-FAAA-AD97-2438-62390B7544FD}"/>
              </a:ext>
            </a:extLst>
          </p:cNvPr>
          <p:cNvSpPr txBox="1"/>
          <p:nvPr/>
        </p:nvSpPr>
        <p:spPr>
          <a:xfrm>
            <a:off x="2197078" y="5893701"/>
            <a:ext cx="143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Different Kind</a:t>
            </a:r>
            <a:br>
              <a:rPr lang="en-US" sz="1200" b="1" dirty="0">
                <a:solidFill>
                  <a:srgbClr val="A0BACA"/>
                </a:solidFill>
              </a:rPr>
            </a:br>
            <a:r>
              <a:rPr lang="en-US" sz="1200" b="1" dirty="0">
                <a:solidFill>
                  <a:srgbClr val="A0BACA"/>
                </a:solidFill>
              </a:rPr>
              <a:t>of GPU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EFEADF-EFC6-21B7-F6A1-2167F1FB1739}"/>
              </a:ext>
            </a:extLst>
          </p:cNvPr>
          <p:cNvSpPr txBox="1"/>
          <p:nvPr/>
        </p:nvSpPr>
        <p:spPr>
          <a:xfrm>
            <a:off x="3419185" y="3173389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Currently Offline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7476DB-F315-79D1-8BEF-5F7EF6928468}"/>
              </a:ext>
            </a:extLst>
          </p:cNvPr>
          <p:cNvSpPr txBox="1"/>
          <p:nvPr/>
        </p:nvSpPr>
        <p:spPr>
          <a:xfrm>
            <a:off x="4343759" y="1530100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In Wrong Region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E95736-85B6-DDA1-1155-CB3436C061EF}"/>
              </a:ext>
            </a:extLst>
          </p:cNvPr>
          <p:cNvSpPr txBox="1"/>
          <p:nvPr/>
        </p:nvSpPr>
        <p:spPr>
          <a:xfrm>
            <a:off x="5093497" y="3644511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E71D5CF-83A4-9DAC-ABD5-E21F2887E5A3}"/>
              </a:ext>
            </a:extLst>
          </p:cNvPr>
          <p:cNvSpPr txBox="1"/>
          <p:nvPr/>
        </p:nvSpPr>
        <p:spPr>
          <a:xfrm>
            <a:off x="5780007" y="2140180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Mem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011160-0793-BD76-0FB8-17F92C388C20}"/>
              </a:ext>
            </a:extLst>
          </p:cNvPr>
          <p:cNvSpPr txBox="1"/>
          <p:nvPr/>
        </p:nvSpPr>
        <p:spPr>
          <a:xfrm>
            <a:off x="7057591" y="1304846"/>
            <a:ext cx="143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Different Kind of</a:t>
            </a:r>
            <a:br>
              <a:rPr lang="en-US" sz="1200" b="1" dirty="0">
                <a:solidFill>
                  <a:srgbClr val="A0BACA"/>
                </a:solidFill>
              </a:rPr>
            </a:br>
            <a:r>
              <a:rPr lang="en-US" sz="1200" b="1" dirty="0">
                <a:solidFill>
                  <a:srgbClr val="A0BACA"/>
                </a:solidFill>
              </a:rPr>
              <a:t>GPU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94D71F-031F-715C-BFCF-D426366C0F4F}"/>
              </a:ext>
            </a:extLst>
          </p:cNvPr>
          <p:cNvSpPr txBox="1"/>
          <p:nvPr/>
        </p:nvSpPr>
        <p:spPr>
          <a:xfrm>
            <a:off x="6539111" y="4294056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74D12A-107A-FDAF-5916-E0C3B281EBD8}"/>
              </a:ext>
            </a:extLst>
          </p:cNvPr>
          <p:cNvSpPr txBox="1"/>
          <p:nvPr/>
        </p:nvSpPr>
        <p:spPr>
          <a:xfrm>
            <a:off x="8828211" y="2229922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65D61F6-B9DC-AE20-0BDF-E77CE5AA4A46}"/>
              </a:ext>
            </a:extLst>
          </p:cNvPr>
          <p:cNvSpPr txBox="1"/>
          <p:nvPr/>
        </p:nvSpPr>
        <p:spPr>
          <a:xfrm>
            <a:off x="7842512" y="3419618"/>
            <a:ext cx="143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Reserved for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2C390D-17B1-CBBB-C804-01FD76E7ED8E}"/>
              </a:ext>
            </a:extLst>
          </p:cNvPr>
          <p:cNvSpPr txBox="1"/>
          <p:nvPr/>
        </p:nvSpPr>
        <p:spPr>
          <a:xfrm>
            <a:off x="10290276" y="2855241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Reservation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4D9223-EBE9-36D4-CF28-0EA0D0876B2A}"/>
              </a:ext>
            </a:extLst>
          </p:cNvPr>
          <p:cNvSpPr txBox="1"/>
          <p:nvPr/>
        </p:nvSpPr>
        <p:spPr>
          <a:xfrm>
            <a:off x="11708884" y="2079049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90397D-9934-C18A-B1B5-31E66118DED6}"/>
              </a:ext>
            </a:extLst>
          </p:cNvPr>
          <p:cNvSpPr txBox="1"/>
          <p:nvPr/>
        </p:nvSpPr>
        <p:spPr>
          <a:xfrm>
            <a:off x="7921846" y="5302273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56082"/>
                </a:solidFill>
              </a:rPr>
              <a:t>Eligible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64A78B-EB3D-A046-42C8-EC645F6A58EE}"/>
              </a:ext>
            </a:extLst>
          </p:cNvPr>
          <p:cNvSpPr txBox="1"/>
          <p:nvPr/>
        </p:nvSpPr>
        <p:spPr>
          <a:xfrm>
            <a:off x="9327407" y="5891616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56082"/>
                </a:solidFill>
              </a:rPr>
              <a:t>Eligible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E22247-AC4B-199E-050F-BF1735615891}"/>
              </a:ext>
            </a:extLst>
          </p:cNvPr>
          <p:cNvSpPr txBox="1"/>
          <p:nvPr/>
        </p:nvSpPr>
        <p:spPr>
          <a:xfrm>
            <a:off x="10630808" y="4838425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56082"/>
                </a:solidFill>
              </a:rPr>
              <a:t>Eligible</a:t>
            </a:r>
          </a:p>
        </p:txBody>
      </p:sp>
    </p:spTree>
    <p:extLst>
      <p:ext uri="{BB962C8B-B14F-4D97-AF65-F5344CB8AC3E}">
        <p14:creationId xmlns:p14="http://schemas.microsoft.com/office/powerpoint/2010/main" val="149330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B75EC3C-159A-9433-85FC-E2B088966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8B25A452-D044-00A5-6F37-AFC137B653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endParaRPr dirty="0"/>
          </a:p>
        </p:txBody>
      </p:sp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9D00F81F-E1D5-B7DE-D6DC-3B6867F5A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8631" y="2953699"/>
            <a:ext cx="1170554" cy="1170554"/>
          </a:xfrm>
          <a:prstGeom prst="rect">
            <a:avLst/>
          </a:prstGeom>
        </p:spPr>
      </p:pic>
      <p:sp>
        <p:nvSpPr>
          <p:cNvPr id="14" name="Up Arrow Callout 13">
            <a:extLst>
              <a:ext uri="{FF2B5EF4-FFF2-40B4-BE49-F238E27FC236}">
                <a16:creationId xmlns:a16="http://schemas.microsoft.com/office/drawing/2014/main" id="{9BCA0C70-BD1A-418B-5FB5-3A35E5019ADC}"/>
              </a:ext>
            </a:extLst>
          </p:cNvPr>
          <p:cNvSpPr/>
          <p:nvPr/>
        </p:nvSpPr>
        <p:spPr>
          <a:xfrm>
            <a:off x="3942712" y="5364412"/>
            <a:ext cx="1894113" cy="1461506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Remote learning science with solid fill">
            <a:extLst>
              <a:ext uri="{FF2B5EF4-FFF2-40B4-BE49-F238E27FC236}">
                <a16:creationId xmlns:a16="http://schemas.microsoft.com/office/drawing/2014/main" id="{EC0A1D20-4A2F-FC0C-850C-D9B341EC6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2568" y="5943600"/>
            <a:ext cx="914400" cy="914400"/>
          </a:xfrm>
          <a:prstGeom prst="rect">
            <a:avLst/>
          </a:prstGeom>
        </p:spPr>
      </p:pic>
      <p:pic>
        <p:nvPicPr>
          <p:cNvPr id="5" name="Graphic 4" descr="Server with solid fill">
            <a:extLst>
              <a:ext uri="{FF2B5EF4-FFF2-40B4-BE49-F238E27FC236}">
                <a16:creationId xmlns:a16="http://schemas.microsoft.com/office/drawing/2014/main" id="{4A6F7482-7E90-B2B2-A516-762E72269D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4491" y="4130599"/>
            <a:ext cx="1170554" cy="1170554"/>
          </a:xfrm>
          <a:prstGeom prst="rect">
            <a:avLst/>
          </a:prstGeom>
        </p:spPr>
      </p:pic>
      <p:pic>
        <p:nvPicPr>
          <p:cNvPr id="6" name="Graphic 5" descr="Server with solid fill">
            <a:extLst>
              <a:ext uri="{FF2B5EF4-FFF2-40B4-BE49-F238E27FC236}">
                <a16:creationId xmlns:a16="http://schemas.microsoft.com/office/drawing/2014/main" id="{AB0151DD-ED03-17F8-61E2-5A9DF6ACA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2032" y="2123565"/>
            <a:ext cx="1170554" cy="1170554"/>
          </a:xfrm>
          <a:prstGeom prst="rect">
            <a:avLst/>
          </a:prstGeom>
        </p:spPr>
      </p:pic>
      <p:pic>
        <p:nvPicPr>
          <p:cNvPr id="8" name="Graphic 7" descr="Server with solid fill">
            <a:extLst>
              <a:ext uri="{FF2B5EF4-FFF2-40B4-BE49-F238E27FC236}">
                <a16:creationId xmlns:a16="http://schemas.microsoft.com/office/drawing/2014/main" id="{060ED1B1-7735-DD6E-C8F0-0BC252129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327431"/>
            <a:ext cx="1170554" cy="1170554"/>
          </a:xfrm>
          <a:prstGeom prst="rect">
            <a:avLst/>
          </a:prstGeom>
        </p:spPr>
      </p:pic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81CEF260-52C8-019D-750A-6F50417A1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9116" y="3198556"/>
            <a:ext cx="1170554" cy="1170554"/>
          </a:xfrm>
          <a:prstGeom prst="rect">
            <a:avLst/>
          </a:prstGeom>
        </p:spPr>
      </p:pic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5F2AB51C-2392-4C86-F1D0-256121A45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2517" y="2368422"/>
            <a:ext cx="1170554" cy="1170554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64040740-75CC-8013-C851-3B9CB2616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8685" y="2572288"/>
            <a:ext cx="1170554" cy="1170554"/>
          </a:xfrm>
          <a:prstGeom prst="rect">
            <a:avLst/>
          </a:prstGeom>
        </p:spPr>
      </p:pic>
      <p:pic>
        <p:nvPicPr>
          <p:cNvPr id="13" name="Graphic 12" descr="Server with solid fill">
            <a:extLst>
              <a:ext uri="{FF2B5EF4-FFF2-40B4-BE49-F238E27FC236}">
                <a16:creationId xmlns:a16="http://schemas.microsoft.com/office/drawing/2014/main" id="{0581DDB2-9DAD-54CD-D64F-B51001DB7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0254" y="4801987"/>
            <a:ext cx="1170554" cy="1170554"/>
          </a:xfrm>
          <a:prstGeom prst="rect">
            <a:avLst/>
          </a:prstGeom>
        </p:spPr>
      </p:pic>
      <p:pic>
        <p:nvPicPr>
          <p:cNvPr id="15" name="Graphic 14" descr="Server with solid fill">
            <a:extLst>
              <a:ext uri="{FF2B5EF4-FFF2-40B4-BE49-F238E27FC236}">
                <a16:creationId xmlns:a16="http://schemas.microsoft.com/office/drawing/2014/main" id="{275C3353-108F-1D7F-AA97-4F5D18C09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68523" y="3746587"/>
            <a:ext cx="1170554" cy="1170554"/>
          </a:xfrm>
          <a:prstGeom prst="rect">
            <a:avLst/>
          </a:prstGeom>
        </p:spPr>
      </p:pic>
      <p:pic>
        <p:nvPicPr>
          <p:cNvPr id="20" name="Graphic 19" descr="Server with solid fill">
            <a:extLst>
              <a:ext uri="{FF2B5EF4-FFF2-40B4-BE49-F238E27FC236}">
                <a16:creationId xmlns:a16="http://schemas.microsoft.com/office/drawing/2014/main" id="{09451CAF-2E7C-72FA-2A5A-47F3359AD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54693" y="4216710"/>
            <a:ext cx="1170554" cy="1170554"/>
          </a:xfrm>
          <a:prstGeom prst="rect">
            <a:avLst/>
          </a:prstGeom>
        </p:spPr>
      </p:pic>
      <p:pic>
        <p:nvPicPr>
          <p:cNvPr id="21" name="Graphic 20" descr="Server with solid fill">
            <a:extLst>
              <a:ext uri="{FF2B5EF4-FFF2-40B4-BE49-F238E27FC236}">
                <a16:creationId xmlns:a16="http://schemas.microsoft.com/office/drawing/2014/main" id="{8D074CDE-D9E7-DF44-E413-FF88586B0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077" y="5608506"/>
            <a:ext cx="1170554" cy="1170554"/>
          </a:xfrm>
          <a:prstGeom prst="rect">
            <a:avLst/>
          </a:prstGeom>
        </p:spPr>
      </p:pic>
      <p:pic>
        <p:nvPicPr>
          <p:cNvPr id="22" name="Graphic 21" descr="Server with solid fill">
            <a:extLst>
              <a:ext uri="{FF2B5EF4-FFF2-40B4-BE49-F238E27FC236}">
                <a16:creationId xmlns:a16="http://schemas.microsoft.com/office/drawing/2014/main" id="{3BEF7047-1BE8-267A-CFE1-3B5A4B23D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478" y="4778372"/>
            <a:ext cx="1170554" cy="1170554"/>
          </a:xfrm>
          <a:prstGeom prst="rect">
            <a:avLst/>
          </a:prstGeom>
        </p:spPr>
      </p:pic>
      <p:pic>
        <p:nvPicPr>
          <p:cNvPr id="24" name="Graphic 23" descr="Server with solid fill">
            <a:extLst>
              <a:ext uri="{FF2B5EF4-FFF2-40B4-BE49-F238E27FC236}">
                <a16:creationId xmlns:a16="http://schemas.microsoft.com/office/drawing/2014/main" id="{EDAF423F-A585-F08C-0C50-217837BFC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32354" y="4982238"/>
            <a:ext cx="1170554" cy="1170554"/>
          </a:xfrm>
          <a:prstGeom prst="rect">
            <a:avLst/>
          </a:prstGeom>
        </p:spPr>
      </p:pic>
      <p:pic>
        <p:nvPicPr>
          <p:cNvPr id="27" name="Graphic 26" descr="Server with solid fill">
            <a:extLst>
              <a:ext uri="{FF2B5EF4-FFF2-40B4-BE49-F238E27FC236}">
                <a16:creationId xmlns:a16="http://schemas.microsoft.com/office/drawing/2014/main" id="{7C454285-530D-5EB5-4283-69CDFB5AE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23123" y="1803640"/>
            <a:ext cx="1170554" cy="1170554"/>
          </a:xfrm>
          <a:prstGeom prst="rect">
            <a:avLst/>
          </a:prstGeom>
        </p:spPr>
      </p:pic>
      <p:pic>
        <p:nvPicPr>
          <p:cNvPr id="28" name="Graphic 27" descr="Server with solid fill">
            <a:extLst>
              <a:ext uri="{FF2B5EF4-FFF2-40B4-BE49-F238E27FC236}">
                <a16:creationId xmlns:a16="http://schemas.microsoft.com/office/drawing/2014/main" id="{F55771B6-E919-C364-8718-0AEC5DE96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26524" y="973506"/>
            <a:ext cx="1170554" cy="1170554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FAF95D07-BAC0-1890-7F3C-61BE8CDE2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12692" y="1177372"/>
            <a:ext cx="1170554" cy="1170554"/>
          </a:xfrm>
          <a:prstGeom prst="rect">
            <a:avLst/>
          </a:prstGeom>
        </p:spPr>
      </p:pic>
      <p:pic>
        <p:nvPicPr>
          <p:cNvPr id="30" name="Graphic 29" descr="Server with solid fill">
            <a:extLst>
              <a:ext uri="{FF2B5EF4-FFF2-40B4-BE49-F238E27FC236}">
                <a16:creationId xmlns:a16="http://schemas.microsoft.com/office/drawing/2014/main" id="{7DBA79DE-F08A-B616-8B2B-4785B1871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7037" y="1090129"/>
            <a:ext cx="1170554" cy="1170554"/>
          </a:xfrm>
          <a:prstGeom prst="rect">
            <a:avLst/>
          </a:prstGeom>
        </p:spPr>
      </p:pic>
      <p:pic>
        <p:nvPicPr>
          <p:cNvPr id="31" name="Graphic 30" descr="Server with solid fill">
            <a:extLst>
              <a:ext uri="{FF2B5EF4-FFF2-40B4-BE49-F238E27FC236}">
                <a16:creationId xmlns:a16="http://schemas.microsoft.com/office/drawing/2014/main" id="{2A12BC08-D7F4-093D-863E-669184F8F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0438" y="259995"/>
            <a:ext cx="1170554" cy="1170554"/>
          </a:xfrm>
          <a:prstGeom prst="rect">
            <a:avLst/>
          </a:prstGeom>
        </p:spPr>
      </p:pic>
      <p:pic>
        <p:nvPicPr>
          <p:cNvPr id="32" name="Graphic 31" descr="Server with solid fill">
            <a:extLst>
              <a:ext uri="{FF2B5EF4-FFF2-40B4-BE49-F238E27FC236}">
                <a16:creationId xmlns:a16="http://schemas.microsoft.com/office/drawing/2014/main" id="{25479354-F28D-1449-5589-0E512B2FC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6606" y="463861"/>
            <a:ext cx="1170554" cy="11705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AB1379B-D895-A487-D0EB-762AF90B3C55}"/>
              </a:ext>
            </a:extLst>
          </p:cNvPr>
          <p:cNvSpPr txBox="1"/>
          <p:nvPr/>
        </p:nvSpPr>
        <p:spPr>
          <a:xfrm>
            <a:off x="941300" y="6640560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F7197E-7315-2B18-2861-506D5D91A161}"/>
              </a:ext>
            </a:extLst>
          </p:cNvPr>
          <p:cNvSpPr txBox="1"/>
          <p:nvPr/>
        </p:nvSpPr>
        <p:spPr>
          <a:xfrm>
            <a:off x="-598048" y="6095165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671156-163C-28D9-3E1A-0DBFFBC16FE5}"/>
              </a:ext>
            </a:extLst>
          </p:cNvPr>
          <p:cNvSpPr txBox="1"/>
          <p:nvPr/>
        </p:nvSpPr>
        <p:spPr>
          <a:xfrm>
            <a:off x="645201" y="3428735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Mem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13D5D9-D5ED-31C8-855B-91AF453E996B}"/>
              </a:ext>
            </a:extLst>
          </p:cNvPr>
          <p:cNvSpPr txBox="1"/>
          <p:nvPr/>
        </p:nvSpPr>
        <p:spPr>
          <a:xfrm>
            <a:off x="2119947" y="4017057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563DD2-022B-6196-AD38-5D4B8439A5CA}"/>
              </a:ext>
            </a:extLst>
          </p:cNvPr>
          <p:cNvSpPr txBox="1"/>
          <p:nvPr/>
        </p:nvSpPr>
        <p:spPr>
          <a:xfrm>
            <a:off x="2197078" y="5893701"/>
            <a:ext cx="143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Different Kind</a:t>
            </a:r>
            <a:br>
              <a:rPr lang="en-US" sz="1200" b="1" dirty="0">
                <a:solidFill>
                  <a:srgbClr val="A0BACA"/>
                </a:solidFill>
              </a:rPr>
            </a:br>
            <a:r>
              <a:rPr lang="en-US" sz="1200" b="1" dirty="0">
                <a:solidFill>
                  <a:srgbClr val="A0BACA"/>
                </a:solidFill>
              </a:rPr>
              <a:t>of GPU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763B46-8C12-1AD5-115B-B286F3966697}"/>
              </a:ext>
            </a:extLst>
          </p:cNvPr>
          <p:cNvSpPr txBox="1"/>
          <p:nvPr/>
        </p:nvSpPr>
        <p:spPr>
          <a:xfrm>
            <a:off x="3419185" y="3173389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Currently Offline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F4C952-6CBB-BDBC-6BBE-616A6BD434BA}"/>
              </a:ext>
            </a:extLst>
          </p:cNvPr>
          <p:cNvSpPr txBox="1"/>
          <p:nvPr/>
        </p:nvSpPr>
        <p:spPr>
          <a:xfrm>
            <a:off x="4343759" y="1530100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In Wrong Region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2EC6EB-1D3F-D285-47E0-19CBDCD984BB}"/>
              </a:ext>
            </a:extLst>
          </p:cNvPr>
          <p:cNvSpPr txBox="1"/>
          <p:nvPr/>
        </p:nvSpPr>
        <p:spPr>
          <a:xfrm>
            <a:off x="5093497" y="3644511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02331B-9BA8-9A21-9534-295C5BE47884}"/>
              </a:ext>
            </a:extLst>
          </p:cNvPr>
          <p:cNvSpPr txBox="1"/>
          <p:nvPr/>
        </p:nvSpPr>
        <p:spPr>
          <a:xfrm>
            <a:off x="5780007" y="2140180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Mem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D72159-367C-2A7D-05F8-DE2869824214}"/>
              </a:ext>
            </a:extLst>
          </p:cNvPr>
          <p:cNvSpPr txBox="1"/>
          <p:nvPr/>
        </p:nvSpPr>
        <p:spPr>
          <a:xfrm>
            <a:off x="7057591" y="1304846"/>
            <a:ext cx="143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Different Kind of</a:t>
            </a:r>
            <a:br>
              <a:rPr lang="en-US" sz="1200" b="1" dirty="0">
                <a:solidFill>
                  <a:srgbClr val="A0BACA"/>
                </a:solidFill>
              </a:rPr>
            </a:br>
            <a:r>
              <a:rPr lang="en-US" sz="1200" b="1" dirty="0">
                <a:solidFill>
                  <a:srgbClr val="A0BACA"/>
                </a:solidFill>
              </a:rPr>
              <a:t>GPU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41C12A-3395-A8E9-2B88-D2F90F3BE9DD}"/>
              </a:ext>
            </a:extLst>
          </p:cNvPr>
          <p:cNvSpPr txBox="1"/>
          <p:nvPr/>
        </p:nvSpPr>
        <p:spPr>
          <a:xfrm>
            <a:off x="6539111" y="4294056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EB78C7-29A3-AB0A-04F3-D39EEE11E419}"/>
              </a:ext>
            </a:extLst>
          </p:cNvPr>
          <p:cNvSpPr txBox="1"/>
          <p:nvPr/>
        </p:nvSpPr>
        <p:spPr>
          <a:xfrm>
            <a:off x="8828211" y="2229922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8CF404A-203E-4B61-2E02-CE14B4756A9B}"/>
              </a:ext>
            </a:extLst>
          </p:cNvPr>
          <p:cNvSpPr txBox="1"/>
          <p:nvPr/>
        </p:nvSpPr>
        <p:spPr>
          <a:xfrm>
            <a:off x="7842512" y="3419618"/>
            <a:ext cx="1436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Reserved for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66498C6-2698-BFE3-1027-6439173538AF}"/>
              </a:ext>
            </a:extLst>
          </p:cNvPr>
          <p:cNvSpPr txBox="1"/>
          <p:nvPr/>
        </p:nvSpPr>
        <p:spPr>
          <a:xfrm>
            <a:off x="10290276" y="2855241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Reservation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86E9B3-54A6-FB73-2880-643527942477}"/>
              </a:ext>
            </a:extLst>
          </p:cNvPr>
          <p:cNvSpPr txBox="1"/>
          <p:nvPr/>
        </p:nvSpPr>
        <p:spPr>
          <a:xfrm>
            <a:off x="11708884" y="2079049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A0BACA"/>
                </a:solidFill>
              </a:rPr>
              <a:t>Not Enough CPU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92A2B4-F7E3-8A90-F656-9F5903CB8B41}"/>
              </a:ext>
            </a:extLst>
          </p:cNvPr>
          <p:cNvSpPr txBox="1"/>
          <p:nvPr/>
        </p:nvSpPr>
        <p:spPr>
          <a:xfrm>
            <a:off x="7921846" y="5302273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56082"/>
                </a:solidFill>
              </a:rPr>
              <a:t>Eligible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2C8ECE3-E66E-5B95-90C9-532859836AD8}"/>
              </a:ext>
            </a:extLst>
          </p:cNvPr>
          <p:cNvSpPr txBox="1"/>
          <p:nvPr/>
        </p:nvSpPr>
        <p:spPr>
          <a:xfrm>
            <a:off x="9327407" y="5891616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56082"/>
                </a:solidFill>
              </a:rPr>
              <a:t>Eligible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0DE154-2E34-B982-3D13-97EF6A367496}"/>
              </a:ext>
            </a:extLst>
          </p:cNvPr>
          <p:cNvSpPr txBox="1"/>
          <p:nvPr/>
        </p:nvSpPr>
        <p:spPr>
          <a:xfrm>
            <a:off x="10630808" y="4838425"/>
            <a:ext cx="1436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56082"/>
                </a:solidFill>
              </a:rPr>
              <a:t>Eligible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C6B50B9-2865-B912-EDF9-05DA4F4E471E}"/>
              </a:ext>
            </a:extLst>
          </p:cNvPr>
          <p:cNvSpPr txBox="1">
            <a:spLocks/>
          </p:cNvSpPr>
          <p:nvPr/>
        </p:nvSpPr>
        <p:spPr>
          <a:xfrm>
            <a:off x="6035433" y="2019575"/>
            <a:ext cx="5604594" cy="239163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 err="1">
                <a:solidFill>
                  <a:schemeClr val="bg1"/>
                </a:solidFill>
              </a:rPr>
              <a:t>JupyterHub</a:t>
            </a:r>
            <a:r>
              <a:rPr lang="en-US" sz="2000" dirty="0">
                <a:solidFill>
                  <a:schemeClr val="bg1"/>
                </a:solidFill>
              </a:rPr>
              <a:t> instance is a Kubernetes pod (a Docker container).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There needs to be a node that: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Has the required resources as free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Is not tainted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real-time view of nodes and resources: https://</a:t>
            </a:r>
            <a:r>
              <a:rPr lang="en-US" sz="2000" dirty="0" err="1">
                <a:solidFill>
                  <a:schemeClr val="bg1"/>
                </a:solidFill>
              </a:rPr>
              <a:t>nrp.ai</a:t>
            </a:r>
            <a:r>
              <a:rPr lang="en-US" sz="2000" dirty="0">
                <a:solidFill>
                  <a:schemeClr val="bg1"/>
                </a:solidFill>
              </a:rPr>
              <a:t>/viz/resources/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4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1E51C77-4143-1D66-718A-FEAB0583D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E12B42C9-53CC-B071-31CD-4D50108B5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4FDC4-DBEB-3195-0969-788414ED1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49767"/>
            <a:ext cx="7772400" cy="350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B9576771-833D-A48C-DE58-5774D7510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9CA10DD3-41DA-48CB-42A0-C0C2F9C729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r>
              <a:rPr lang="en-US" dirty="0"/>
              <a:t> Images: Official </a:t>
            </a:r>
            <a:r>
              <a:rPr lang="en-US" dirty="0" err="1"/>
              <a:t>Jupyter</a:t>
            </a:r>
            <a:r>
              <a:rPr lang="en-US" dirty="0"/>
              <a:t> Images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7423A1-E8A1-2CFC-07A6-54BC357B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1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1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9227057D-BF60-61E9-87AD-04EEA16E3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EF3E1EC4-520E-E35C-FAC2-478F59F6D4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SzPts val="4400"/>
            </a:pPr>
            <a:r>
              <a:rPr lang="en-US" dirty="0" err="1"/>
              <a:t>JupyterHub</a:t>
            </a:r>
            <a:r>
              <a:rPr lang="en-US" dirty="0"/>
              <a:t> Images: B-Data Images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4F8DC-48FB-75EA-2E28-3ABA7C59E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360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9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80ADC38-927B-A79B-4BC1-AB98EA3BA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F15424AA-4426-5D9A-1FCC-81370635B3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SzPts val="4400"/>
            </a:pPr>
            <a:r>
              <a:rPr lang="en-US" dirty="0" err="1"/>
              <a:t>JupyterHub</a:t>
            </a:r>
            <a:r>
              <a:rPr lang="en-US" dirty="0"/>
              <a:t> Images: </a:t>
            </a:r>
            <a:r>
              <a:rPr lang="en-US" b="1" dirty="0"/>
              <a:t>NRP’s Images</a:t>
            </a:r>
            <a:endParaRPr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F4FBFE-A017-DD69-953B-3E2FA11C0A98}"/>
              </a:ext>
            </a:extLst>
          </p:cNvPr>
          <p:cNvGrpSpPr/>
          <p:nvPr/>
        </p:nvGrpSpPr>
        <p:grpSpPr>
          <a:xfrm>
            <a:off x="587828" y="1690688"/>
            <a:ext cx="6672943" cy="4223657"/>
            <a:chOff x="2209800" y="1690688"/>
            <a:chExt cx="7772400" cy="516731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438B55-96CC-92FB-07D9-6E9A44CC8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800" y="1690688"/>
              <a:ext cx="7772400" cy="113577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05B62B-5C39-F930-6721-8843BAE56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2835"/>
            <a:stretch>
              <a:fillRect/>
            </a:stretch>
          </p:blipFill>
          <p:spPr>
            <a:xfrm>
              <a:off x="2427514" y="2730487"/>
              <a:ext cx="7554686" cy="4127513"/>
            </a:xfrm>
            <a:prstGeom prst="rect">
              <a:avLst/>
            </a:prstGeom>
          </p:spPr>
        </p:pic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BC51F9-A273-1C58-8C9A-222014842EAA}"/>
              </a:ext>
            </a:extLst>
          </p:cNvPr>
          <p:cNvSpPr txBox="1">
            <a:spLocks/>
          </p:cNvSpPr>
          <p:nvPr/>
        </p:nvSpPr>
        <p:spPr>
          <a:xfrm>
            <a:off x="6035433" y="2019575"/>
            <a:ext cx="5604594" cy="3597454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Intelligent Spawner: Requesting GPUs starts images with CUDA configured and enabled for GPU-acceleration, 0 GPUs -&gt; CPU libraries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Fully open-source and available on NRP’s community Gitlab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Made by NRP for NRP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Selkies-</a:t>
            </a:r>
            <a:r>
              <a:rPr lang="en-US" sz="2000" dirty="0" err="1">
                <a:solidFill>
                  <a:schemeClr val="bg1"/>
                </a:solidFill>
              </a:rPr>
              <a:t>GStreamer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Full Desktop Environments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WebRTC Streaming Client in Browser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CPU-acceleration/GPU-acceleration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Audio Enabled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Open-source, community-driven, community on NRP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5CB6E-8A40-FC1D-E843-6E3009CCF8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9756"/>
          <a:stretch>
            <a:fillRect/>
          </a:stretch>
        </p:blipFill>
        <p:spPr>
          <a:xfrm>
            <a:off x="838200" y="6021781"/>
            <a:ext cx="7772400" cy="5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06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2CE18E0-E4C6-FBCF-9A77-D0B0BCDA7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57B49048-A7C9-DDCC-3994-869A66C363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SzPts val="4400"/>
            </a:pPr>
            <a:r>
              <a:rPr lang="en-US" dirty="0" err="1"/>
              <a:t>JupyterHub</a:t>
            </a:r>
            <a:r>
              <a:rPr lang="en-US" dirty="0"/>
              <a:t> Images: </a:t>
            </a:r>
            <a:r>
              <a:rPr lang="en-US" b="1" dirty="0"/>
              <a:t>NRP’s Images</a:t>
            </a:r>
            <a:endParaRPr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7BEAA3-1774-E986-E022-6C5F4C592E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756"/>
          <a:stretch>
            <a:fillRect/>
          </a:stretch>
        </p:blipFill>
        <p:spPr>
          <a:xfrm>
            <a:off x="838200" y="6021781"/>
            <a:ext cx="7772400" cy="585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BA2374-F789-784C-5A64-F8284253C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67" y="1972733"/>
            <a:ext cx="4827148" cy="3127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32F098-06D0-6AF5-3FAF-C01CA2330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92" y="1970530"/>
            <a:ext cx="4713508" cy="31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9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BB99F96-8311-F15D-AC12-E40393A2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26385714-C3C6-1CEF-7699-B8005256DE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r>
              <a:rPr lang="en-US" dirty="0"/>
              <a:t> Features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DF9DE-21FC-23C5-01C8-7A03FB46C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JupyterHub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implements “culling”, not interacting with session will lead to auto-termination.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Jupyter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-AI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A55BE1-1A6C-391C-75D7-3E279615DED2}"/>
              </a:ext>
            </a:extLst>
          </p:cNvPr>
          <p:cNvSpPr txBox="1"/>
          <p:nvPr/>
        </p:nvSpPr>
        <p:spPr>
          <a:xfrm>
            <a:off x="1119422" y="3335629"/>
            <a:ext cx="3774311" cy="338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Uses NRP’s LLMs (Free)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673D33-B866-5349-4E60-93B2623DD980}"/>
              </a:ext>
            </a:extLst>
          </p:cNvPr>
          <p:cNvSpPr txBox="1"/>
          <p:nvPr/>
        </p:nvSpPr>
        <p:spPr>
          <a:xfrm>
            <a:off x="1119420" y="3739056"/>
            <a:ext cx="3774311" cy="338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Provides Cell Debugging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A3B02-D919-3EC9-AB1A-4D0A591436D4}"/>
              </a:ext>
            </a:extLst>
          </p:cNvPr>
          <p:cNvSpPr txBox="1"/>
          <p:nvPr/>
        </p:nvSpPr>
        <p:spPr>
          <a:xfrm>
            <a:off x="1119419" y="4142483"/>
            <a:ext cx="3774311" cy="338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Provides Entire Notebook Generation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99F52B-B085-7B34-05AF-A4DEE108A4A6}"/>
              </a:ext>
            </a:extLst>
          </p:cNvPr>
          <p:cNvSpPr txBox="1"/>
          <p:nvPr/>
        </p:nvSpPr>
        <p:spPr>
          <a:xfrm>
            <a:off x="1119419" y="4565382"/>
            <a:ext cx="3774311" cy="338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Chatbot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654A9F-CED2-989D-D93E-E2108C7C825B}"/>
              </a:ext>
            </a:extLst>
          </p:cNvPr>
          <p:cNvSpPr txBox="1"/>
          <p:nvPr/>
        </p:nvSpPr>
        <p:spPr>
          <a:xfrm>
            <a:off x="1119418" y="4978039"/>
            <a:ext cx="3774311" cy="338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Bring Your Own Provider</a:t>
            </a:r>
          </a:p>
        </p:txBody>
      </p:sp>
    </p:spTree>
    <p:extLst>
      <p:ext uri="{BB962C8B-B14F-4D97-AF65-F5344CB8AC3E}">
        <p14:creationId xmlns:p14="http://schemas.microsoft.com/office/powerpoint/2010/main" val="222991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9863D0C-BAD0-B562-AEF7-381FC08BA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96CFCB4C-BC13-B3CE-3FAF-C4538620E6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r>
              <a:rPr lang="en-US" dirty="0"/>
              <a:t> Features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968A8B-92CB-52D9-CED2-228FD3841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Jupyter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-AI</a:t>
            </a:r>
          </a:p>
        </p:txBody>
      </p:sp>
      <p:pic>
        <p:nvPicPr>
          <p:cNvPr id="6146" name="Picture 2" descr="A screenshot of Jupyter AI showing the chat interface and the magic commands">
            <a:extLst>
              <a:ext uri="{FF2B5EF4-FFF2-40B4-BE49-F238E27FC236}">
                <a16:creationId xmlns:a16="http://schemas.microsoft.com/office/drawing/2014/main" id="{B7FA3014-DC9C-6840-1265-7DA3FF1A8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665831"/>
            <a:ext cx="5549900" cy="352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ample with code generation">
            <a:extLst>
              <a:ext uri="{FF2B5EF4-FFF2-40B4-BE49-F238E27FC236}">
                <a16:creationId xmlns:a16="http://schemas.microsoft.com/office/drawing/2014/main" id="{47C769FB-A933-347A-16A8-7A1B6F9E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1" y="2482836"/>
            <a:ext cx="3740150" cy="261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B3D0B-99FE-F086-B248-A123094223D0}"/>
              </a:ext>
            </a:extLst>
          </p:cNvPr>
          <p:cNvSpPr txBox="1"/>
          <p:nvPr/>
        </p:nvSpPr>
        <p:spPr>
          <a:xfrm>
            <a:off x="7503436" y="5503143"/>
            <a:ext cx="2455628" cy="261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Jupyternaut</a:t>
            </a:r>
            <a:r>
              <a:rPr lang="en-US" sz="1050" dirty="0"/>
              <a:t> Side Panel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EEC15-ECE7-771E-1167-08BEB1B289CB}"/>
              </a:ext>
            </a:extLst>
          </p:cNvPr>
          <p:cNvSpPr txBox="1"/>
          <p:nvPr/>
        </p:nvSpPr>
        <p:spPr>
          <a:xfrm>
            <a:off x="1804312" y="5487722"/>
            <a:ext cx="2455628" cy="261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 err="1"/>
              <a:t>Jupyter</a:t>
            </a:r>
            <a:r>
              <a:rPr lang="en-US" sz="1050" dirty="0"/>
              <a:t> Magics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A3DE6A-04EF-9CAE-BD0F-6C62A78886C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4259940" y="5618527"/>
            <a:ext cx="3243496" cy="15421"/>
          </a:xfrm>
          <a:prstGeom prst="line">
            <a:avLst/>
          </a:prstGeom>
          <a:ln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D3E40BA-2CB7-E936-8CA3-CC03212D3DE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2307" b="25827"/>
          <a:stretch>
            <a:fillRect/>
          </a:stretch>
        </p:blipFill>
        <p:spPr>
          <a:xfrm>
            <a:off x="1878928" y="5954702"/>
            <a:ext cx="8908278" cy="712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E35326-4B87-5EF6-851A-44F7D5B7B729}"/>
              </a:ext>
            </a:extLst>
          </p:cNvPr>
          <p:cNvSpPr/>
          <p:nvPr/>
        </p:nvSpPr>
        <p:spPr>
          <a:xfrm>
            <a:off x="85003" y="6162902"/>
            <a:ext cx="1506394" cy="2963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 23rd</a:t>
            </a:r>
          </a:p>
        </p:txBody>
      </p:sp>
    </p:spTree>
    <p:extLst>
      <p:ext uri="{BB962C8B-B14F-4D97-AF65-F5344CB8AC3E}">
        <p14:creationId xmlns:p14="http://schemas.microsoft.com/office/powerpoint/2010/main" val="272130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609480" y="1895929"/>
            <a:ext cx="10303356" cy="258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The</a:t>
            </a:r>
            <a:b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</a:b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National Research Platform</a:t>
            </a:r>
            <a:endParaRPr lang="en-US" sz="4800" b="1" kern="0" dirty="0">
              <a:solidFill>
                <a:schemeClr val="accent4"/>
              </a:solidFill>
              <a:latin typeface="Aptos" panose="020B0004020202020204" pitchFamily="34" charset="0"/>
              <a:ea typeface="Open Sans"/>
              <a:cs typeface="Teko Semi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Fall Training Series</a:t>
            </a:r>
          </a:p>
        </p:txBody>
      </p:sp>
      <p:sp>
        <p:nvSpPr>
          <p:cNvPr id="156" name="Google Shape;156;p28"/>
          <p:cNvSpPr txBox="1"/>
          <p:nvPr/>
        </p:nvSpPr>
        <p:spPr>
          <a:xfrm>
            <a:off x="609480" y="4084829"/>
            <a:ext cx="8226000" cy="118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Teko SemiBold"/>
              <a:ea typeface="Source Sans 3"/>
              <a:cs typeface="Teko SemiBold"/>
              <a:sym typeface="Source Sans 3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Teko SemiBold"/>
              <a:ea typeface="Source Sans 3"/>
              <a:cs typeface="Teko SemiBold"/>
              <a:sym typeface="Source Sans 3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Teko SemiBold"/>
                <a:ea typeface="Source Sans 3"/>
                <a:cs typeface="Teko SemiBold"/>
                <a:sym typeface="Source Sans 3"/>
              </a:rPr>
              <a:t>Mohammad Firas Sada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Teko SemiBold"/>
              <a:cs typeface="Teko SemiBold"/>
              <a:sym typeface="Arial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ko"/>
                <a:cs typeface="Teko"/>
                <a:sym typeface="Arial"/>
              </a:rPr>
              <a:t>University of California, San Diego</a:t>
            </a: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ko"/>
                <a:ea typeface="Teko"/>
                <a:cs typeface="Teko"/>
                <a:sym typeface="Arial"/>
              </a:rPr>
              <a:t>San Diego Supercomputer Center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ko"/>
              <a:ea typeface="Teko"/>
              <a:cs typeface="Teko"/>
              <a:sym typeface="Arial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415" y="235181"/>
            <a:ext cx="5240392" cy="147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4700" y="4445464"/>
            <a:ext cx="1412250" cy="259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017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718C0988-A7B7-3F80-D314-2213260E9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6c2a52386_1_181">
            <a:extLst>
              <a:ext uri="{FF2B5EF4-FFF2-40B4-BE49-F238E27FC236}">
                <a16:creationId xmlns:a16="http://schemas.microsoft.com/office/drawing/2014/main" id="{62F11D85-D324-66BE-CED2-46081BB639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4800" b="1" dirty="0"/>
              <a:t>Let’s test it out for ourselves</a:t>
            </a:r>
          </a:p>
        </p:txBody>
      </p:sp>
      <p:sp>
        <p:nvSpPr>
          <p:cNvPr id="79" name="Google Shape;79;g356c2a52386_1_181">
            <a:extLst>
              <a:ext uri="{FF2B5EF4-FFF2-40B4-BE49-F238E27FC236}">
                <a16:creationId xmlns:a16="http://schemas.microsoft.com/office/drawing/2014/main" id="{BE52A193-3264-47A8-580A-7546CDF4DE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>
                <a:solidFill>
                  <a:schemeClr val="tx1"/>
                </a:solidFill>
              </a:rPr>
              <a:t>National Research Platform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3A808C7C-827B-5E5E-2844-E2FD6714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28" y="1975174"/>
            <a:ext cx="2704757" cy="270475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15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D00BDC7-BED2-4BAD-FD32-533100C02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67ECCC7A-0286-D4AB-E207-0E04B4449A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Deploying your own </a:t>
            </a:r>
            <a:r>
              <a:rPr lang="en-US" dirty="0" err="1"/>
              <a:t>JupyterHub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1DCA2-406F-9131-5A2B-8B0BFC1AB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Admin control over Instance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Custom interface (branding, pickers)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Customized logic: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PVC default size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Shared volumes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Default Region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Customized access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Customized domain (Bring your own domain,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XYZ.nrp-nautilus.io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Custom Docker Images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9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4D3715C5-0FDB-9B50-D95F-E3434174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47" y="348646"/>
            <a:ext cx="1611085" cy="16110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5E6A47-6B83-52FD-F2DA-C7E8A11B03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1602" b="9138"/>
          <a:stretch>
            <a:fillRect/>
          </a:stretch>
        </p:blipFill>
        <p:spPr>
          <a:xfrm>
            <a:off x="2338547" y="5561608"/>
            <a:ext cx="8908278" cy="556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699B13-2AC4-9854-C2D3-864BA3E2B02F}"/>
              </a:ext>
            </a:extLst>
          </p:cNvPr>
          <p:cNvSpPr/>
          <p:nvPr/>
        </p:nvSpPr>
        <p:spPr>
          <a:xfrm>
            <a:off x="547439" y="5691523"/>
            <a:ext cx="1506394" cy="2963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 30th</a:t>
            </a:r>
          </a:p>
        </p:txBody>
      </p:sp>
    </p:spTree>
    <p:extLst>
      <p:ext uri="{BB962C8B-B14F-4D97-AF65-F5344CB8AC3E}">
        <p14:creationId xmlns:p14="http://schemas.microsoft.com/office/powerpoint/2010/main" val="3382520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Arial"/>
            </a:endParaRPr>
          </a:p>
        </p:txBody>
      </p:sp>
      <p:sp>
        <p:nvSpPr>
          <p:cNvPr id="78" name="Google Shape;78;g356c2a52386_1_181"/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4800" b="1" dirty="0"/>
              <a:t>Using NRP’s Coder</a:t>
            </a:r>
          </a:p>
        </p:txBody>
      </p:sp>
      <p:sp>
        <p:nvSpPr>
          <p:cNvPr id="79" name="Google Shape;79;g356c2a52386_1_181"/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>
                <a:solidFill>
                  <a:schemeClr val="tx1"/>
                </a:solidFill>
              </a:rPr>
              <a:t>National Research Platform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2" descr="Coder | LinkedIn">
            <a:extLst>
              <a:ext uri="{FF2B5EF4-FFF2-40B4-BE49-F238E27FC236}">
                <a16:creationId xmlns:a16="http://schemas.microsoft.com/office/drawing/2014/main" id="{D449938C-4DD7-5726-7958-653D759B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69" y="2117605"/>
            <a:ext cx="2704757" cy="270475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839A0DE-FFB0-2F89-C508-73EA0A2A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CAFF7272-93B0-4AE6-6ED7-5EC3C42F0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Coder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E0D8B-7021-EF95-DE1C-E5EA4908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3"/>
              </a:rPr>
              <a:t>https://coder.nrp-nautilus.io/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We host a Coder instances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Login via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CILogon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with your university credentials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You can choose resources like CPUs,</a:t>
            </a:r>
            <a:b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</a:b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GPUs, GPU type, RAM,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etc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NRP provides multiple templates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Read our docs to learn more:</a:t>
            </a:r>
            <a:br>
              <a:rPr lang="en-US" sz="2400" b="1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</a:b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4"/>
              </a:rPr>
              <a:t>https://nrp.ai/documentation/userdocs/coder/coder/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3" name="Picture 2" descr="Coder | LinkedIn">
            <a:extLst>
              <a:ext uri="{FF2B5EF4-FFF2-40B4-BE49-F238E27FC236}">
                <a16:creationId xmlns:a16="http://schemas.microsoft.com/office/drawing/2014/main" id="{BB91E5BB-E30C-8F72-B548-7F90F673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86" y="4390162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936B4386-B3D4-2F08-0737-7E2FDF33E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42" y="546931"/>
            <a:ext cx="2434658" cy="29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0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14A0-E352-FD74-5BFA-639125E17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8DF0-9A65-4343-D246-DDFFEFDA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via Coder + FPGAs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FD02DF8-C079-CAE9-96D4-1363608B30C5}"/>
              </a:ext>
            </a:extLst>
          </p:cNvPr>
          <p:cNvSpPr txBox="1">
            <a:spLocks/>
          </p:cNvSpPr>
          <p:nvPr/>
        </p:nvSpPr>
        <p:spPr>
          <a:xfrm>
            <a:off x="838200" y="1219200"/>
            <a:ext cx="45720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20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18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20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18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 sz="18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9433" marR="0" lvl="2" indent="0" algn="l" defTabSz="914400" rtl="0" eaLnBrk="1" fontAlgn="base" latinLnBrk="0" hangingPunct="1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946"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ource Sans 3" panose="020B0303030403020204" pitchFamily="34" charset="0"/>
              <a:ea typeface="Source Sans Pro" panose="020B0503030403020204" pitchFamily="34" charset="0"/>
              <a:cs typeface="+mn-cs"/>
              <a:sym typeface="Arial"/>
            </a:endParaRPr>
          </a:p>
        </p:txBody>
      </p:sp>
      <p:pic>
        <p:nvPicPr>
          <p:cNvPr id="5122" name="Picture 2" descr="Create your own self hosted dev workspaces with Coder">
            <a:extLst>
              <a:ext uri="{FF2B5EF4-FFF2-40B4-BE49-F238E27FC236}">
                <a16:creationId xmlns:a16="http://schemas.microsoft.com/office/drawing/2014/main" id="{2AF43976-7BD7-1329-F20C-75926BB6E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71437"/>
            <a:ext cx="2167467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5BA410-2C5B-24AA-3223-E5C728F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990" y="1283970"/>
            <a:ext cx="4074533" cy="4225571"/>
          </a:xfrm>
          <a:prstGeom prst="rect">
            <a:avLst/>
          </a:prstGeom>
        </p:spPr>
      </p:pic>
      <p:sp>
        <p:nvSpPr>
          <p:cNvPr id="8" name="Google Shape;311;p44">
            <a:extLst>
              <a:ext uri="{FF2B5EF4-FFF2-40B4-BE49-F238E27FC236}">
                <a16:creationId xmlns:a16="http://schemas.microsoft.com/office/drawing/2014/main" id="{79507E80-51A6-1F30-10C0-150640CDB687}"/>
              </a:ext>
            </a:extLst>
          </p:cNvPr>
          <p:cNvSpPr txBox="1"/>
          <p:nvPr/>
        </p:nvSpPr>
        <p:spPr>
          <a:xfrm>
            <a:off x="789062" y="1103718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3" panose="020B0303030403020204" pitchFamily="34" charset="0"/>
              <a:cs typeface="Teko Semi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Workspace = Personal Pod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Template = Image + Config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3" panose="020B0303030403020204" pitchFamily="34" charset="0"/>
              <a:cs typeface="Teko SemiBold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U55C FPGA Vitis Workflow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ESnet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 FPGA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SmartNICs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3 SemiBold" panose="020B0303030403020204" pitchFamily="34" charset="0"/>
              <a:cs typeface="Teko Semi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Come preloaded with: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Xilinx Runtime Tools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Configuration to point to license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Xilinx Tools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Vivado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, Vitis,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Vitis_HLS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...)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Requests for Hardware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ko SemiBold"/>
              <a:cs typeface="Teko SemiBold"/>
              <a:sym typeface="Arial"/>
            </a:endParaRPr>
          </a:p>
          <a:p>
            <a:pPr marL="104775" marR="0" lvl="0" indent="0" algn="l" defTabSz="914400" rtl="0" eaLnBrk="1" fontAlgn="auto" latinLnBrk="0" hangingPunct="1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Segoe UI"/>
                <a:sym typeface="Arial"/>
              </a:rPr>
              <a:t>Read our Coder to learn more</a:t>
            </a:r>
          </a:p>
          <a:p>
            <a:pPr marL="104775" marR="0" lvl="0" indent="0" algn="l" defTabSz="914400" rtl="0" eaLnBrk="1" fontAlgn="auto" latinLnBrk="0" hangingPunct="1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cs typeface="Segoe UI"/>
                <a:sym typeface="Arial"/>
                <a:hlinkClick r:id="rId4"/>
              </a:rPr>
              <a:t>https://docs.nationalresearchplatform.org/userdocs/coder/coder/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ko SemiBold"/>
              <a:cs typeface="Teko SemiBold"/>
              <a:sym typeface="Arial"/>
            </a:endParaRPr>
          </a:p>
        </p:txBody>
      </p:sp>
      <p:pic>
        <p:nvPicPr>
          <p:cNvPr id="10" name="Picture 9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C038A28-EC36-7D64-A130-A721CF142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11" y="1421394"/>
            <a:ext cx="1908578" cy="23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2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1;p44">
            <a:extLst>
              <a:ext uri="{FF2B5EF4-FFF2-40B4-BE49-F238E27FC236}">
                <a16:creationId xmlns:a16="http://schemas.microsoft.com/office/drawing/2014/main" id="{E7A323FC-FCC9-9D6C-B805-2B05DBCD9410}"/>
              </a:ext>
            </a:extLst>
          </p:cNvPr>
          <p:cNvSpPr txBox="1"/>
          <p:nvPr/>
        </p:nvSpPr>
        <p:spPr>
          <a:xfrm>
            <a:off x="838080" y="1252595"/>
            <a:ext cx="455492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Features: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Custom Kubernetes Workflows</a:t>
            </a: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with Terraform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(Pods, Deployments)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Remote Desktop in Browser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VS Code Desktop AND in Browser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Terminal in Browser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Persistent Personal SSH Key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Apps!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1DB47-875C-C260-5D33-67B932C3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07" y="391658"/>
            <a:ext cx="3888015" cy="90396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9E4CEF-E003-3E8F-0D3F-CBE374E2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786" y="129495"/>
            <a:ext cx="3220358" cy="2435225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4C3642-789B-0073-A6B6-402B63C5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782" y="2676071"/>
            <a:ext cx="3211365" cy="2576287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675FF2-2B2C-D701-A7EF-B2DBB3153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1626281"/>
            <a:ext cx="3274786" cy="2453367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77D19A-90EB-C200-99B0-015C51C56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4084638"/>
            <a:ext cx="2766787" cy="2090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DE25-EAE8-5546-19E9-5E5E9102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3785507" cy="777875"/>
          </a:xfrm>
        </p:spPr>
        <p:txBody>
          <a:bodyPr/>
          <a:lstStyle/>
          <a:p>
            <a:r>
              <a:rPr lang="en-US"/>
              <a:t>Coder</a:t>
            </a:r>
          </a:p>
        </p:txBody>
      </p:sp>
    </p:spTree>
    <p:extLst>
      <p:ext uri="{BB962C8B-B14F-4D97-AF65-F5344CB8AC3E}">
        <p14:creationId xmlns:p14="http://schemas.microsoft.com/office/powerpoint/2010/main" val="260850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C65E054-4561-C535-85E0-887CA16F1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9FFF60DA-7940-963D-DB45-66672BA28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Terraform in Coder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C3774-1428-62B7-F1A8-40776F99F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Coder uses Terraform (HCL) not YAML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6AABD-4CA5-DA53-8F60-87AEE12F3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43" y="448448"/>
            <a:ext cx="4165363" cy="3022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22C1E-2D91-53EC-E35B-53F0C6AA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622" y="3826161"/>
            <a:ext cx="1433384" cy="1239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C771A-B477-3AFA-C89B-8B3E17DFD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491" y="5340955"/>
            <a:ext cx="1470999" cy="1239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35573-A7B2-EE83-65B4-70FB85133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110" y="3832754"/>
            <a:ext cx="1471000" cy="1239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56520-3305-1ABE-6716-03920B8CD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240" y="2608070"/>
            <a:ext cx="4908703" cy="39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7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48BBB975-AB61-8734-BB3B-EDF046FD4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B7AB0C31-C3DB-D196-4D77-ED861F16D7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Coder Templates</a:t>
            </a:r>
            <a:endParaRPr dirty="0"/>
          </a:p>
        </p:txBody>
      </p:sp>
      <p:pic>
        <p:nvPicPr>
          <p:cNvPr id="4" name="Picture 3" descr="Coder | LinkedIn">
            <a:extLst>
              <a:ext uri="{FF2B5EF4-FFF2-40B4-BE49-F238E27FC236}">
                <a16:creationId xmlns:a16="http://schemas.microsoft.com/office/drawing/2014/main" id="{1B1309E6-AA1C-60DA-ED46-CAB2E9CB6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72" y="427001"/>
            <a:ext cx="1611085" cy="16110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1FDDA-F2C9-FC36-93FC-30E4E20D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93" y="1690688"/>
            <a:ext cx="4716768" cy="468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549BCBDE-41AA-45FA-B027-3FAEC828F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708454E7-1DA3-0C4E-181D-199FE5DAC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Coder Templates</a:t>
            </a:r>
            <a:endParaRPr dirty="0"/>
          </a:p>
        </p:txBody>
      </p:sp>
      <p:pic>
        <p:nvPicPr>
          <p:cNvPr id="4" name="Picture 3" descr="Coder | LinkedIn">
            <a:extLst>
              <a:ext uri="{FF2B5EF4-FFF2-40B4-BE49-F238E27FC236}">
                <a16:creationId xmlns:a16="http://schemas.microsoft.com/office/drawing/2014/main" id="{6FA64434-D0D6-51F3-40CF-7C0D4632D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72" y="427001"/>
            <a:ext cx="1611085" cy="16110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80F1FB-BF0A-1E40-201E-BAED4440F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690688"/>
            <a:ext cx="4546079" cy="464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09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1D257A46-3919-8D80-5E7B-4913BF2FC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D5C2152F-0BF8-7405-8DB4-90E1443A0F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Coder Templates</a:t>
            </a:r>
            <a:endParaRPr dirty="0"/>
          </a:p>
        </p:txBody>
      </p:sp>
      <p:pic>
        <p:nvPicPr>
          <p:cNvPr id="4" name="Picture 3" descr="Coder | LinkedIn">
            <a:extLst>
              <a:ext uri="{FF2B5EF4-FFF2-40B4-BE49-F238E27FC236}">
                <a16:creationId xmlns:a16="http://schemas.microsoft.com/office/drawing/2014/main" id="{8FCDC397-BD8C-CB2B-3009-687B7F0E3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72" y="427001"/>
            <a:ext cx="1611085" cy="16110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7E6163-1006-7F9D-2275-807A7931F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945" y="1435782"/>
            <a:ext cx="4260389" cy="505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3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8B307CF4-03B9-1133-D821-F62A795B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27E75D-9A7A-2C81-F89F-DEC7133F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44"/>
          <a:stretch>
            <a:fillRect/>
          </a:stretch>
        </p:blipFill>
        <p:spPr>
          <a:xfrm>
            <a:off x="1641861" y="496091"/>
            <a:ext cx="8908278" cy="58658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9F3185-5406-48C6-C649-80B49AE648CB}"/>
              </a:ext>
            </a:extLst>
          </p:cNvPr>
          <p:cNvSpPr/>
          <p:nvPr/>
        </p:nvSpPr>
        <p:spPr>
          <a:xfrm>
            <a:off x="1818593" y="1605740"/>
            <a:ext cx="8605615" cy="999857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A00118-8D0D-32C4-F6C7-9EF4D62DCE31}"/>
              </a:ext>
            </a:extLst>
          </p:cNvPr>
          <p:cNvSpPr/>
          <p:nvPr/>
        </p:nvSpPr>
        <p:spPr>
          <a:xfrm>
            <a:off x="1818592" y="3605454"/>
            <a:ext cx="8605615" cy="2685279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838FE2-90B1-C89F-2623-92DDC7D20AD6}"/>
              </a:ext>
            </a:extLst>
          </p:cNvPr>
          <p:cNvSpPr/>
          <p:nvPr/>
        </p:nvSpPr>
        <p:spPr>
          <a:xfrm>
            <a:off x="1818593" y="2605597"/>
            <a:ext cx="8605615" cy="9998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AF473-FEAE-0BF9-8736-12EAAA01CDD5}"/>
              </a:ext>
            </a:extLst>
          </p:cNvPr>
          <p:cNvSpPr/>
          <p:nvPr/>
        </p:nvSpPr>
        <p:spPr>
          <a:xfrm>
            <a:off x="1818592" y="4826000"/>
            <a:ext cx="8605615" cy="1464734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5B7D3-82EA-82D6-7F46-14FEE34C6855}"/>
              </a:ext>
            </a:extLst>
          </p:cNvPr>
          <p:cNvSpPr/>
          <p:nvPr/>
        </p:nvSpPr>
        <p:spPr>
          <a:xfrm>
            <a:off x="1818592" y="5334000"/>
            <a:ext cx="8605615" cy="956733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659156-488C-C5C9-3E23-9A102B24A01B}"/>
              </a:ext>
            </a:extLst>
          </p:cNvPr>
          <p:cNvSpPr/>
          <p:nvPr/>
        </p:nvSpPr>
        <p:spPr>
          <a:xfrm>
            <a:off x="135467" y="1955800"/>
            <a:ext cx="1506394" cy="2963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Last week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B02AF1-404F-FD2E-5CF1-3D4B33DF7165}"/>
              </a:ext>
            </a:extLst>
          </p:cNvPr>
          <p:cNvSpPr/>
          <p:nvPr/>
        </p:nvSpPr>
        <p:spPr>
          <a:xfrm>
            <a:off x="135467" y="2957358"/>
            <a:ext cx="1506394" cy="2963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5EAA06-E87D-3D5C-6113-05BE5C10F343}"/>
              </a:ext>
            </a:extLst>
          </p:cNvPr>
          <p:cNvSpPr/>
          <p:nvPr/>
        </p:nvSpPr>
        <p:spPr>
          <a:xfrm>
            <a:off x="135466" y="3958916"/>
            <a:ext cx="1506394" cy="2963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 23rd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917DB8-3FB6-6A7B-EDB9-42CCC3139491}"/>
              </a:ext>
            </a:extLst>
          </p:cNvPr>
          <p:cNvSpPr/>
          <p:nvPr/>
        </p:nvSpPr>
        <p:spPr>
          <a:xfrm>
            <a:off x="135466" y="4960474"/>
            <a:ext cx="1506394" cy="2963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 30th</a:t>
            </a:r>
          </a:p>
        </p:txBody>
      </p:sp>
    </p:spTree>
    <p:extLst>
      <p:ext uri="{BB962C8B-B14F-4D97-AF65-F5344CB8AC3E}">
        <p14:creationId xmlns:p14="http://schemas.microsoft.com/office/powerpoint/2010/main" val="68537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6B800C3-86D4-5AC6-52ED-68CBE5C4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B49F229A-1190-E994-13F8-24099DD179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Deploying your own Coder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11460B-81C6-25ED-1B59-78AA56C2B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Admin control over Instance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Customized logic: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PVC default size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Shared volumes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Default Region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Customized access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Customized domain (Bring your own domain,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XYZ.nrp-nautilus.io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)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Custom Terraform Providers/Modules + Custom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CD9FA4-0C67-EC14-CF8E-B06B8ED1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602" b="9138"/>
          <a:stretch>
            <a:fillRect/>
          </a:stretch>
        </p:blipFill>
        <p:spPr>
          <a:xfrm>
            <a:off x="2338547" y="5561608"/>
            <a:ext cx="8908278" cy="5561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C866BA-CB0C-B97A-733A-D60E715F13E0}"/>
              </a:ext>
            </a:extLst>
          </p:cNvPr>
          <p:cNvSpPr/>
          <p:nvPr/>
        </p:nvSpPr>
        <p:spPr>
          <a:xfrm>
            <a:off x="547439" y="5691523"/>
            <a:ext cx="1506394" cy="2963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 30th</a:t>
            </a:r>
          </a:p>
        </p:txBody>
      </p:sp>
      <p:pic>
        <p:nvPicPr>
          <p:cNvPr id="4" name="Picture 3" descr="Coder | LinkedIn">
            <a:extLst>
              <a:ext uri="{FF2B5EF4-FFF2-40B4-BE49-F238E27FC236}">
                <a16:creationId xmlns:a16="http://schemas.microsoft.com/office/drawing/2014/main" id="{549A9DC7-4FC3-3968-D0FD-6559F6C73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72" y="427001"/>
            <a:ext cx="1611085" cy="16110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37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C5F8810D-F550-318A-6C0F-777B7C35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92DAE223-8D3A-4091-EC72-CE6030B678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Deploying your own Coder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6377DA-3FDE-58B5-07D4-7FAF63A1D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0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JupyterHub</a:t>
            </a: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: Server Instance = Kubernetes Pod</a:t>
            </a:r>
            <a:b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</a:b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1 per user at a time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Coder: Workspace = anything you (admin) want it to be*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For us, that’s normally Kubernetes Pod + Kubernetes PVC with IDE integration and JH/</a:t>
            </a:r>
            <a:r>
              <a:rPr lang="en-US" sz="20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noVNC</a:t>
            </a: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/Selkies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0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For you, it could be whatever you want: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Cloud be a pod with JetBrains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Could be a public cloud resource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Could be a deployment/batch job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Could be a PostgreSQL database (Zalando Operator)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Cloud be a pod + service + ingress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18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If you can do it Kubernetes YAML, you can do it in Coder Terraform Templates**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  <a:defRPr/>
            </a:pPr>
            <a:endParaRPr lang="en-US" sz="18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  <a:defRPr/>
            </a:pPr>
            <a:endParaRPr lang="en-US" sz="20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  <a:defRPr/>
            </a:pPr>
            <a:r>
              <a:rPr lang="en-US" sz="1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* as defined in your Terraform templates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  <a:defRPr/>
            </a:pPr>
            <a:r>
              <a:rPr lang="en-US" sz="1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** provided there are public Terraform providers and/or modules for that functionality</a:t>
            </a:r>
          </a:p>
        </p:txBody>
      </p:sp>
      <p:pic>
        <p:nvPicPr>
          <p:cNvPr id="4" name="Picture 3" descr="Coder | LinkedIn">
            <a:extLst>
              <a:ext uri="{FF2B5EF4-FFF2-40B4-BE49-F238E27FC236}">
                <a16:creationId xmlns:a16="http://schemas.microsoft.com/office/drawing/2014/main" id="{02A8A92A-EEFF-190B-9A39-248A87ADE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72" y="427001"/>
            <a:ext cx="1611085" cy="16110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71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5660F0D5-B613-34C4-1BE6-FAE6F2C32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6c2a52386_1_181">
            <a:extLst>
              <a:ext uri="{FF2B5EF4-FFF2-40B4-BE49-F238E27FC236}">
                <a16:creationId xmlns:a16="http://schemas.microsoft.com/office/drawing/2014/main" id="{FEBEA37E-428E-9E99-3C19-41547A9F67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4800" b="1" dirty="0"/>
              <a:t>Let’s test it out for ourselves</a:t>
            </a:r>
          </a:p>
        </p:txBody>
      </p:sp>
      <p:sp>
        <p:nvSpPr>
          <p:cNvPr id="79" name="Google Shape;79;g356c2a52386_1_181">
            <a:extLst>
              <a:ext uri="{FF2B5EF4-FFF2-40B4-BE49-F238E27FC236}">
                <a16:creationId xmlns:a16="http://schemas.microsoft.com/office/drawing/2014/main" id="{366D9AB1-5851-CF2E-CA45-538C6FE549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>
                <a:solidFill>
                  <a:schemeClr val="tx1"/>
                </a:solidFill>
              </a:rPr>
              <a:t>National Research Platform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2" descr="Coder | LinkedIn">
            <a:extLst>
              <a:ext uri="{FF2B5EF4-FFF2-40B4-BE49-F238E27FC236}">
                <a16:creationId xmlns:a16="http://schemas.microsoft.com/office/drawing/2014/main" id="{953451EE-D975-9621-6933-531964783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69" y="2117605"/>
            <a:ext cx="2704757" cy="270475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028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D7EE2855-2516-7A73-40A4-E446AF54D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6c2a52386_1_181">
            <a:extLst>
              <a:ext uri="{FF2B5EF4-FFF2-40B4-BE49-F238E27FC236}">
                <a16:creationId xmlns:a16="http://schemas.microsoft.com/office/drawing/2014/main" id="{6937CC27-67C8-3AD7-593E-2457D93143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4800" b="1" dirty="0"/>
              <a:t>Using Kubernetes on Nautilus</a:t>
            </a:r>
          </a:p>
        </p:txBody>
      </p:sp>
      <p:sp>
        <p:nvSpPr>
          <p:cNvPr id="79" name="Google Shape;79;g356c2a52386_1_181">
            <a:extLst>
              <a:ext uri="{FF2B5EF4-FFF2-40B4-BE49-F238E27FC236}">
                <a16:creationId xmlns:a16="http://schemas.microsoft.com/office/drawing/2014/main" id="{2A6207C2-342A-2B09-30FF-845DCD0B0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>
                <a:solidFill>
                  <a:schemeClr val="tx1"/>
                </a:solidFill>
              </a:rPr>
              <a:t>National Research Platform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224944A-A7D8-623C-2332-6B215C8CE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311" y="2220302"/>
            <a:ext cx="2684003" cy="260885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39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4ACE44F3-9D89-00BC-FE2D-DFC04BEE9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6c2a52386_1_181">
            <a:extLst>
              <a:ext uri="{FF2B5EF4-FFF2-40B4-BE49-F238E27FC236}">
                <a16:creationId xmlns:a16="http://schemas.microsoft.com/office/drawing/2014/main" id="{539A156E-7466-0DAA-B9C7-8004D92525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4800" b="1" dirty="0"/>
              <a:t>Q&amp;A</a:t>
            </a:r>
          </a:p>
        </p:txBody>
      </p:sp>
      <p:sp>
        <p:nvSpPr>
          <p:cNvPr id="79" name="Google Shape;79;g356c2a52386_1_181">
            <a:extLst>
              <a:ext uri="{FF2B5EF4-FFF2-40B4-BE49-F238E27FC236}">
                <a16:creationId xmlns:a16="http://schemas.microsoft.com/office/drawing/2014/main" id="{AB4305BA-3A13-90EC-FA44-A2DC414F2A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>
                <a:solidFill>
                  <a:schemeClr val="tx1"/>
                </a:solidFill>
              </a:rPr>
              <a:t>National Research Platform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" name="Picture 4" descr="Question Mark with solid fill">
            <a:extLst>
              <a:ext uri="{FF2B5EF4-FFF2-40B4-BE49-F238E27FC236}">
                <a16:creationId xmlns:a16="http://schemas.microsoft.com/office/drawing/2014/main" id="{74B2639A-DF23-1781-D826-9126D7AC9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609887" y="2220302"/>
            <a:ext cx="2608851" cy="260885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117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90CC3514-BB41-CCD3-2AD3-8A9491348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8BEE64-B208-D583-EC7A-A31BC667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8" y="251017"/>
            <a:ext cx="10710143" cy="5518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96CAA2-6534-2227-FEAE-FFA97799F77B}"/>
              </a:ext>
            </a:extLst>
          </p:cNvPr>
          <p:cNvSpPr txBox="1"/>
          <p:nvPr/>
        </p:nvSpPr>
        <p:spPr>
          <a:xfrm>
            <a:off x="4045008" y="6083763"/>
            <a:ext cx="410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4"/>
              </a:rPr>
              <a:t>https://nrp.ai/training/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950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5292-34A9-7227-0F28-56FC62C7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This Session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F588-FA32-5823-C955-326B1265D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Making sure everyone</a:t>
            </a:r>
            <a:br>
              <a:rPr lang="en-US" sz="3200" dirty="0"/>
            </a:br>
            <a:r>
              <a:rPr lang="en-US" sz="3200" dirty="0"/>
              <a:t> is part of a group</a:t>
            </a:r>
          </a:p>
          <a:p>
            <a:r>
              <a:rPr lang="en-US" sz="3200" dirty="0"/>
              <a:t>Using </a:t>
            </a:r>
            <a:r>
              <a:rPr lang="en-US" sz="3200" dirty="0" err="1"/>
              <a:t>JupyterHub</a:t>
            </a:r>
            <a:endParaRPr lang="en-US" sz="2800" dirty="0"/>
          </a:p>
          <a:p>
            <a:r>
              <a:rPr lang="en-US" sz="3200" dirty="0"/>
              <a:t>Using Coder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F531F4-639E-3C5F-5074-E8D007CD20DE}"/>
              </a:ext>
            </a:extLst>
          </p:cNvPr>
          <p:cNvSpPr txBox="1">
            <a:spLocks/>
          </p:cNvSpPr>
          <p:nvPr/>
        </p:nvSpPr>
        <p:spPr>
          <a:xfrm>
            <a:off x="838200" y="38076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Next Session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E7A0FC-3CE0-81FF-F209-D2AE0ADE5F31}"/>
              </a:ext>
            </a:extLst>
          </p:cNvPr>
          <p:cNvSpPr txBox="1">
            <a:spLocks/>
          </p:cNvSpPr>
          <p:nvPr/>
        </p:nvSpPr>
        <p:spPr>
          <a:xfrm>
            <a:off x="838200" y="511545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Using Kubernetes</a:t>
            </a:r>
            <a:br>
              <a:rPr lang="en-US" sz="3200" dirty="0"/>
            </a:br>
            <a:r>
              <a:rPr lang="en-US" sz="3200" dirty="0"/>
              <a:t>Directly on Nautilus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E174242-9CFC-4834-403F-E5F322DC9379}"/>
              </a:ext>
            </a:extLst>
          </p:cNvPr>
          <p:cNvSpPr/>
          <p:nvPr/>
        </p:nvSpPr>
        <p:spPr>
          <a:xfrm>
            <a:off x="4445002" y="2809480"/>
            <a:ext cx="694266" cy="1086379"/>
          </a:xfrm>
          <a:prstGeom prst="rightBrace">
            <a:avLst>
              <a:gd name="adj1" fmla="val 8333"/>
              <a:gd name="adj2" fmla="val 25061"/>
            </a:avLst>
          </a:prstGeom>
          <a:ln w="38100">
            <a:extLst>
              <a:ext uri="{C807C97D-BFC1-408E-A445-0C87EB9F89A2}">
                <ask:lineSketchStyleProps xmlns:ask="http://schemas.microsoft.com/office/drawing/2018/sketchyshapes" sd="4222757554">
                  <a:custGeom>
                    <a:avLst/>
                    <a:gdLst>
                      <a:gd name="connsiteX0" fmla="*/ 0 w 694266"/>
                      <a:gd name="connsiteY0" fmla="*/ 0 h 1086379"/>
                      <a:gd name="connsiteX1" fmla="*/ 347133 w 694266"/>
                      <a:gd name="connsiteY1" fmla="*/ 57853 h 1086379"/>
                      <a:gd name="connsiteX2" fmla="*/ 347133 w 694266"/>
                      <a:gd name="connsiteY2" fmla="*/ 214404 h 1086379"/>
                      <a:gd name="connsiteX3" fmla="*/ 694266 w 694266"/>
                      <a:gd name="connsiteY3" fmla="*/ 272257 h 1086379"/>
                      <a:gd name="connsiteX4" fmla="*/ 347133 w 694266"/>
                      <a:gd name="connsiteY4" fmla="*/ 330110 h 1086379"/>
                      <a:gd name="connsiteX5" fmla="*/ 347133 w 694266"/>
                      <a:gd name="connsiteY5" fmla="*/ 679318 h 1086379"/>
                      <a:gd name="connsiteX6" fmla="*/ 347133 w 694266"/>
                      <a:gd name="connsiteY6" fmla="*/ 1028526 h 1086379"/>
                      <a:gd name="connsiteX7" fmla="*/ 0 w 694266"/>
                      <a:gd name="connsiteY7" fmla="*/ 1086379 h 1086379"/>
                      <a:gd name="connsiteX8" fmla="*/ 0 w 694266"/>
                      <a:gd name="connsiteY8" fmla="*/ 575781 h 1086379"/>
                      <a:gd name="connsiteX9" fmla="*/ 0 w 694266"/>
                      <a:gd name="connsiteY9" fmla="*/ 0 h 1086379"/>
                      <a:gd name="connsiteX0" fmla="*/ 0 w 694266"/>
                      <a:gd name="connsiteY0" fmla="*/ 0 h 1086379"/>
                      <a:gd name="connsiteX1" fmla="*/ 347133 w 694266"/>
                      <a:gd name="connsiteY1" fmla="*/ 57853 h 1086379"/>
                      <a:gd name="connsiteX2" fmla="*/ 347133 w 694266"/>
                      <a:gd name="connsiteY2" fmla="*/ 214404 h 1086379"/>
                      <a:gd name="connsiteX3" fmla="*/ 694266 w 694266"/>
                      <a:gd name="connsiteY3" fmla="*/ 272257 h 1086379"/>
                      <a:gd name="connsiteX4" fmla="*/ 347133 w 694266"/>
                      <a:gd name="connsiteY4" fmla="*/ 330110 h 1086379"/>
                      <a:gd name="connsiteX5" fmla="*/ 347133 w 694266"/>
                      <a:gd name="connsiteY5" fmla="*/ 693286 h 1086379"/>
                      <a:gd name="connsiteX6" fmla="*/ 347133 w 694266"/>
                      <a:gd name="connsiteY6" fmla="*/ 1028526 h 1086379"/>
                      <a:gd name="connsiteX7" fmla="*/ 0 w 694266"/>
                      <a:gd name="connsiteY7" fmla="*/ 1086379 h 10863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4266" h="1086379" stroke="0" extrusionOk="0">
                        <a:moveTo>
                          <a:pt x="0" y="0"/>
                        </a:moveTo>
                        <a:cubicBezTo>
                          <a:pt x="198067" y="-5008"/>
                          <a:pt x="341678" y="30662"/>
                          <a:pt x="347133" y="57853"/>
                        </a:cubicBezTo>
                        <a:cubicBezTo>
                          <a:pt x="350592" y="111704"/>
                          <a:pt x="331684" y="158833"/>
                          <a:pt x="347133" y="214404"/>
                        </a:cubicBezTo>
                        <a:cubicBezTo>
                          <a:pt x="324631" y="219888"/>
                          <a:pt x="503916" y="286638"/>
                          <a:pt x="694266" y="272257"/>
                        </a:cubicBezTo>
                        <a:cubicBezTo>
                          <a:pt x="498299" y="277881"/>
                          <a:pt x="346859" y="289784"/>
                          <a:pt x="347133" y="330110"/>
                        </a:cubicBezTo>
                        <a:cubicBezTo>
                          <a:pt x="383732" y="492547"/>
                          <a:pt x="322696" y="536344"/>
                          <a:pt x="347133" y="679318"/>
                        </a:cubicBezTo>
                        <a:cubicBezTo>
                          <a:pt x="371570" y="822292"/>
                          <a:pt x="322099" y="956262"/>
                          <a:pt x="347133" y="1028526"/>
                        </a:cubicBezTo>
                        <a:cubicBezTo>
                          <a:pt x="358878" y="1018665"/>
                          <a:pt x="186208" y="1091805"/>
                          <a:pt x="0" y="1086379"/>
                        </a:cubicBezTo>
                        <a:cubicBezTo>
                          <a:pt x="-41185" y="981311"/>
                          <a:pt x="5528" y="736591"/>
                          <a:pt x="0" y="575781"/>
                        </a:cubicBezTo>
                        <a:cubicBezTo>
                          <a:pt x="-5528" y="414971"/>
                          <a:pt x="50354" y="205538"/>
                          <a:pt x="0" y="0"/>
                        </a:cubicBezTo>
                        <a:close/>
                      </a:path>
                      <a:path w="694266" h="1086379" fill="none" extrusionOk="0">
                        <a:moveTo>
                          <a:pt x="0" y="0"/>
                        </a:moveTo>
                        <a:cubicBezTo>
                          <a:pt x="194313" y="8160"/>
                          <a:pt x="348070" y="25154"/>
                          <a:pt x="347133" y="57853"/>
                        </a:cubicBezTo>
                        <a:cubicBezTo>
                          <a:pt x="357237" y="108909"/>
                          <a:pt x="345488" y="164419"/>
                          <a:pt x="347133" y="214404"/>
                        </a:cubicBezTo>
                        <a:cubicBezTo>
                          <a:pt x="341608" y="231197"/>
                          <a:pt x="505571" y="303129"/>
                          <a:pt x="694266" y="272257"/>
                        </a:cubicBezTo>
                        <a:cubicBezTo>
                          <a:pt x="504093" y="279413"/>
                          <a:pt x="348040" y="301153"/>
                          <a:pt x="347133" y="330110"/>
                        </a:cubicBezTo>
                        <a:cubicBezTo>
                          <a:pt x="373335" y="507758"/>
                          <a:pt x="338832" y="559698"/>
                          <a:pt x="347133" y="693286"/>
                        </a:cubicBezTo>
                        <a:cubicBezTo>
                          <a:pt x="355434" y="826874"/>
                          <a:pt x="313397" y="864498"/>
                          <a:pt x="347133" y="1028526"/>
                        </a:cubicBezTo>
                        <a:cubicBezTo>
                          <a:pt x="309998" y="1051643"/>
                          <a:pt x="172169" y="1046828"/>
                          <a:pt x="0" y="1086379"/>
                        </a:cubicBezTo>
                      </a:path>
                      <a:path w="694266" h="1086379" fill="none" stroke="0" extrusionOk="0">
                        <a:moveTo>
                          <a:pt x="0" y="0"/>
                        </a:moveTo>
                        <a:cubicBezTo>
                          <a:pt x="196148" y="2370"/>
                          <a:pt x="346634" y="26988"/>
                          <a:pt x="347133" y="57853"/>
                        </a:cubicBezTo>
                        <a:cubicBezTo>
                          <a:pt x="357976" y="131014"/>
                          <a:pt x="330564" y="179616"/>
                          <a:pt x="347133" y="214404"/>
                        </a:cubicBezTo>
                        <a:cubicBezTo>
                          <a:pt x="314836" y="228944"/>
                          <a:pt x="519773" y="258737"/>
                          <a:pt x="694266" y="272257"/>
                        </a:cubicBezTo>
                        <a:cubicBezTo>
                          <a:pt x="500686" y="266900"/>
                          <a:pt x="348360" y="292551"/>
                          <a:pt x="347133" y="330110"/>
                        </a:cubicBezTo>
                        <a:cubicBezTo>
                          <a:pt x="376810" y="453371"/>
                          <a:pt x="322310" y="578090"/>
                          <a:pt x="347133" y="672334"/>
                        </a:cubicBezTo>
                        <a:cubicBezTo>
                          <a:pt x="371956" y="766578"/>
                          <a:pt x="345306" y="889540"/>
                          <a:pt x="347133" y="1028526"/>
                        </a:cubicBezTo>
                        <a:cubicBezTo>
                          <a:pt x="325308" y="1055006"/>
                          <a:pt x="174205" y="1093435"/>
                          <a:pt x="0" y="108637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F2EDC7-8256-6739-73C9-6A140F6398F6}"/>
              </a:ext>
            </a:extLst>
          </p:cNvPr>
          <p:cNvSpPr txBox="1">
            <a:spLocks/>
          </p:cNvSpPr>
          <p:nvPr/>
        </p:nvSpPr>
        <p:spPr>
          <a:xfrm>
            <a:off x="5291669" y="1631950"/>
            <a:ext cx="6536266" cy="4351338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Both NRP’s JH &amp; Coder run in k8s</a:t>
            </a:r>
          </a:p>
          <a:p>
            <a:r>
              <a:rPr lang="en-US" sz="2000" dirty="0"/>
              <a:t>NRP = Nautilus =        Cluster</a:t>
            </a:r>
          </a:p>
          <a:p>
            <a:r>
              <a:rPr lang="en-US" sz="2000" dirty="0"/>
              <a:t>In Nautilus, namespaces are</a:t>
            </a:r>
            <a:br>
              <a:rPr lang="en-US" sz="2000" dirty="0"/>
            </a:br>
            <a:r>
              <a:rPr lang="en-US" sz="2000" dirty="0"/>
              <a:t>group/project scopes</a:t>
            </a:r>
          </a:p>
          <a:p>
            <a:r>
              <a:rPr lang="en-US" sz="2000" dirty="0" err="1"/>
              <a:t>JupyterHub</a:t>
            </a:r>
            <a:r>
              <a:rPr lang="en-US" sz="2000" dirty="0"/>
              <a:t> and Coder each run</a:t>
            </a:r>
            <a:br>
              <a:rPr lang="en-US" sz="2000" dirty="0"/>
            </a:br>
            <a:r>
              <a:rPr lang="en-US" sz="2000" dirty="0"/>
              <a:t>in their own namespaces</a:t>
            </a:r>
          </a:p>
          <a:p>
            <a:r>
              <a:rPr lang="en-US" sz="2000" dirty="0"/>
              <a:t>Users can deploy their own</a:t>
            </a:r>
            <a:br>
              <a:rPr lang="en-US" sz="2000" dirty="0"/>
            </a:br>
            <a:r>
              <a:rPr lang="en-US" sz="2000" dirty="0"/>
              <a:t>instances of </a:t>
            </a:r>
            <a:r>
              <a:rPr lang="en-US" sz="2000" dirty="0" err="1"/>
              <a:t>JupyterHub</a:t>
            </a:r>
            <a:r>
              <a:rPr lang="en-US" sz="2000" dirty="0"/>
              <a:t> and Coder</a:t>
            </a:r>
          </a:p>
          <a:p>
            <a:r>
              <a:rPr lang="en-US" sz="2000" dirty="0"/>
              <a:t>Deployed services can have ingress:</a:t>
            </a:r>
            <a:br>
              <a:rPr lang="en-US" sz="2000" dirty="0"/>
            </a:br>
            <a:r>
              <a:rPr lang="en-US" sz="2000" dirty="0" err="1"/>
              <a:t>XYZ.nrp-nautilus.io</a:t>
            </a:r>
            <a:endParaRPr lang="en-US" sz="2000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66EBF05-2D69-120D-DB73-1DFF2994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445" y="2436548"/>
            <a:ext cx="336718" cy="32729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0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D5BF8-4F19-13C1-44DE-6FD068679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310F-833F-420A-1EC5-56A0075B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Important Notice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DD7B5-2993-DADE-1DF9-81710F515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This training is intended as a supplement to the official NRP Documentation.</a:t>
            </a:r>
          </a:p>
          <a:p>
            <a:r>
              <a:rPr lang="en-US" sz="3200" dirty="0"/>
              <a:t>While the content presented here is accurate as of today, </a:t>
            </a:r>
            <a:r>
              <a:rPr lang="en-US" sz="3200" b="1" dirty="0"/>
              <a:t>the official documentation is the primary and most up-to-date source of truth.</a:t>
            </a:r>
          </a:p>
          <a:p>
            <a:r>
              <a:rPr lang="en-US" sz="3200" dirty="0"/>
              <a:t>Please refer to </a:t>
            </a:r>
            <a:r>
              <a:rPr lang="en-US" sz="3200" dirty="0">
                <a:hlinkClick r:id="rId2"/>
              </a:rPr>
              <a:t>https://nrp.ai/documentation/</a:t>
            </a:r>
            <a:r>
              <a:rPr lang="en-US" sz="3200" dirty="0"/>
              <a:t> for the latest information and updates.</a:t>
            </a:r>
          </a:p>
        </p:txBody>
      </p:sp>
    </p:spTree>
    <p:extLst>
      <p:ext uri="{BB962C8B-B14F-4D97-AF65-F5344CB8AC3E}">
        <p14:creationId xmlns:p14="http://schemas.microsoft.com/office/powerpoint/2010/main" val="397023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7803F581-A62F-7D77-BA0B-A577E57C8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>
            <a:extLst>
              <a:ext uri="{FF2B5EF4-FFF2-40B4-BE49-F238E27FC236}">
                <a16:creationId xmlns:a16="http://schemas.microsoft.com/office/drawing/2014/main" id="{714F14C0-E248-A4B6-AF42-B51E7D529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58CD"/>
              </a:buClr>
              <a:buSzPts val="4400"/>
            </a:pPr>
            <a:r>
              <a:rPr lang="en-US" b="1" dirty="0"/>
              <a:t>Using Nautilus and NRP</a:t>
            </a:r>
            <a:endParaRPr dirty="0"/>
          </a:p>
        </p:txBody>
      </p:sp>
      <p:pic>
        <p:nvPicPr>
          <p:cNvPr id="5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6D056FC4-1EF7-6961-2EE6-6EE43D98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29" y="1834969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der | LinkedIn">
            <a:extLst>
              <a:ext uri="{FF2B5EF4-FFF2-40B4-BE49-F238E27FC236}">
                <a16:creationId xmlns:a16="http://schemas.microsoft.com/office/drawing/2014/main" id="{F18BCB30-6BB2-045E-216B-B04E6A406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63" y="1834969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FF077C5-0FA5-473B-D8BD-710254F4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797" y="1870729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DD50A-03FE-7E15-32DB-1D0EF5719F4B}"/>
              </a:ext>
            </a:extLst>
          </p:cNvPr>
          <p:cNvSpPr txBox="1"/>
          <p:nvPr/>
        </p:nvSpPr>
        <p:spPr>
          <a:xfrm>
            <a:off x="1433035" y="3300174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 err="1">
                <a:solidFill>
                  <a:schemeClr val="accent1"/>
                </a:solidFill>
                <a:sym typeface="Arial"/>
              </a:rPr>
              <a:t>JupyterHub</a:t>
            </a:r>
            <a:endParaRPr lang="en-US" sz="2800" b="1" kern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6F9E8-9A7F-F1BA-C341-E3BB25F42E6C}"/>
              </a:ext>
            </a:extLst>
          </p:cNvPr>
          <p:cNvSpPr txBox="1"/>
          <p:nvPr/>
        </p:nvSpPr>
        <p:spPr>
          <a:xfrm>
            <a:off x="4485969" y="3300174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DBA8B-5E2F-4D75-5151-9225D134AF5C}"/>
              </a:ext>
            </a:extLst>
          </p:cNvPr>
          <p:cNvSpPr txBox="1"/>
          <p:nvPr/>
        </p:nvSpPr>
        <p:spPr>
          <a:xfrm>
            <a:off x="7538902" y="3300174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Kubernetes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853633-BDEE-6FE4-63C7-24ED7F80A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3137"/>
            <a:ext cx="10515600" cy="1449278"/>
          </a:xfrm>
        </p:spPr>
        <p:txBody>
          <a:bodyPr>
            <a:normAutofit/>
          </a:bodyPr>
          <a:lstStyle/>
          <a:p>
            <a:r>
              <a:rPr lang="en-US" b="1" dirty="0"/>
              <a:t>To access any of these services, you need to be part of a namespace/group on: </a:t>
            </a:r>
            <a:br>
              <a:rPr lang="en-US" b="1" dirty="0"/>
            </a:br>
            <a:r>
              <a:rPr lang="en-US" b="1" dirty="0">
                <a:hlinkClick r:id="rId6"/>
              </a:rPr>
              <a:t>https://nrp.ai/namespaces/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0791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C97D6792-3F94-2391-02BB-62F81AB79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6c2a52386_1_181">
            <a:extLst>
              <a:ext uri="{FF2B5EF4-FFF2-40B4-BE49-F238E27FC236}">
                <a16:creationId xmlns:a16="http://schemas.microsoft.com/office/drawing/2014/main" id="{95BEE8CD-C6A6-114F-529B-D3DFE1FA32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4800" b="1" dirty="0"/>
              <a:t>Using NRP’s </a:t>
            </a:r>
            <a:r>
              <a:rPr lang="en-US" sz="4800" b="1" dirty="0" err="1"/>
              <a:t>JupyterHub</a:t>
            </a:r>
            <a:endParaRPr lang="en-US" sz="4800" b="1" dirty="0"/>
          </a:p>
        </p:txBody>
      </p:sp>
      <p:sp>
        <p:nvSpPr>
          <p:cNvPr id="79" name="Google Shape;79;g356c2a52386_1_181">
            <a:extLst>
              <a:ext uri="{FF2B5EF4-FFF2-40B4-BE49-F238E27FC236}">
                <a16:creationId xmlns:a16="http://schemas.microsoft.com/office/drawing/2014/main" id="{F7D678C9-E4B4-B841-3F15-9303D4D34B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>
                <a:solidFill>
                  <a:schemeClr val="tx1"/>
                </a:solidFill>
              </a:rPr>
              <a:t>National Research Platform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160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750C7902-9CD7-7837-935C-B4B5676E9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28" y="1975174"/>
            <a:ext cx="2704757" cy="2704757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70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4AE51BD-A115-1323-4E0C-A133A233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200E52A6-3F16-8A63-A0C4-AD6A0BBAC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D7EA3-ECEF-F4B6-B63A-3BE0A876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3"/>
              </a:rPr>
              <a:t>https://jupyterhub-west.nrp-nautilus.io/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  <a:hlinkClick r:id="rId4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4"/>
              </a:rPr>
              <a:t>https://jupyterhub-east.nrp-nautilus.io/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We host two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JupyterHub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instances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Login via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CILogon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with your university credentials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You can choose resources like CPUs, GPUs, GPU type, RAM,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etc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NRP provides several pre-built images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Read our docs to learn more:</a:t>
            </a:r>
            <a:br>
              <a:rPr lang="en-US" sz="2400" b="1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</a:b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5"/>
              </a:rPr>
              <a:t>https://nrp.ai/documentation/userdocs/jupyter/jupyterhub-service/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6B747-55B9-B5B5-E463-5CC98A5D6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122" y="154596"/>
            <a:ext cx="4261676" cy="3341228"/>
          </a:xfrm>
          <a:prstGeom prst="rect">
            <a:avLst/>
          </a:prstGeom>
        </p:spPr>
      </p:pic>
      <p:pic>
        <p:nvPicPr>
          <p:cNvPr id="9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D7EB2622-1A10-4BBE-236E-769161F5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714" y="4097904"/>
            <a:ext cx="1611085" cy="16110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1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00629B"/>
      </a:dk2>
      <a:lt2>
        <a:srgbClr val="E7E6E6"/>
      </a:lt2>
      <a:accent1>
        <a:srgbClr val="00C6D7"/>
      </a:accent1>
      <a:accent2>
        <a:srgbClr val="FC8900"/>
      </a:accent2>
      <a:accent3>
        <a:srgbClr val="B6B1A9"/>
      </a:accent3>
      <a:accent4>
        <a:srgbClr val="FFCD00"/>
      </a:accent4>
      <a:accent5>
        <a:srgbClr val="D462AD"/>
      </a:accent5>
      <a:accent6>
        <a:srgbClr val="6E96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1047</Words>
  <Application>Microsoft Macintosh PowerPoint</Application>
  <PresentationFormat>Widescreen</PresentationFormat>
  <Paragraphs>206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Aptos</vt:lpstr>
      <vt:lpstr>Aptos Display</vt:lpstr>
      <vt:lpstr>Arial</vt:lpstr>
      <vt:lpstr>Segoe UI</vt:lpstr>
      <vt:lpstr>Source Sans 3</vt:lpstr>
      <vt:lpstr>Source Sans 3 SemiBold</vt:lpstr>
      <vt:lpstr>Teko</vt:lpstr>
      <vt:lpstr>Teko SemiBold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This Session</vt:lpstr>
      <vt:lpstr>Important Notice</vt:lpstr>
      <vt:lpstr>Using Nautilus and NRP</vt:lpstr>
      <vt:lpstr>Using NRP’s JupyterHub</vt:lpstr>
      <vt:lpstr>JupyterHub</vt:lpstr>
      <vt:lpstr>JupyterHub</vt:lpstr>
      <vt:lpstr>JupyterHub</vt:lpstr>
      <vt:lpstr>JupyterHub</vt:lpstr>
      <vt:lpstr>JupyterHub</vt:lpstr>
      <vt:lpstr>JupyterHub Images: Official Jupyter Images</vt:lpstr>
      <vt:lpstr>JupyterHub Images: B-Data Images</vt:lpstr>
      <vt:lpstr>JupyterHub Images: NRP’s Images</vt:lpstr>
      <vt:lpstr>JupyterHub Images: NRP’s Images</vt:lpstr>
      <vt:lpstr>JupyterHub Features</vt:lpstr>
      <vt:lpstr>JupyterHub Features</vt:lpstr>
      <vt:lpstr>Let’s test it out for ourselves</vt:lpstr>
      <vt:lpstr>Deploying your own JupyterHub</vt:lpstr>
      <vt:lpstr>Using NRP’s Coder</vt:lpstr>
      <vt:lpstr>Coder</vt:lpstr>
      <vt:lpstr>Access via Coder + FPGAs</vt:lpstr>
      <vt:lpstr>Coder</vt:lpstr>
      <vt:lpstr>Terraform in Coder</vt:lpstr>
      <vt:lpstr>Coder Templates</vt:lpstr>
      <vt:lpstr>Coder Templates</vt:lpstr>
      <vt:lpstr>Coder Templates</vt:lpstr>
      <vt:lpstr>Deploying your own Coder</vt:lpstr>
      <vt:lpstr>Deploying your own Coder</vt:lpstr>
      <vt:lpstr>Let’s test it out for ourselves</vt:lpstr>
      <vt:lpstr>Using Kubernetes on Nautilus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Sada, Mohammad Firas</dc:creator>
  <cp:lastModifiedBy>Sada, Mohammad Firas</cp:lastModifiedBy>
  <cp:revision>13</cp:revision>
  <dcterms:created xsi:type="dcterms:W3CDTF">2025-09-02T13:52:49Z</dcterms:created>
  <dcterms:modified xsi:type="dcterms:W3CDTF">2025-09-09T04:34:23Z</dcterms:modified>
</cp:coreProperties>
</file>